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3" r:id="rId31"/>
    <p:sldId id="289" r:id="rId32"/>
    <p:sldId id="291" r:id="rId33"/>
    <p:sldId id="294" r:id="rId34"/>
    <p:sldId id="295" r:id="rId35"/>
    <p:sldId id="296" r:id="rId36"/>
    <p:sldId id="297" r:id="rId37"/>
    <p:sldId id="298" r:id="rId38"/>
    <p:sldId id="299" r:id="rId39"/>
    <p:sldId id="306" r:id="rId40"/>
    <p:sldId id="300" r:id="rId41"/>
    <p:sldId id="301" r:id="rId42"/>
    <p:sldId id="302" r:id="rId43"/>
    <p:sldId id="303" r:id="rId44"/>
    <p:sldId id="305" r:id="rId45"/>
    <p:sldId id="307" r:id="rId46"/>
    <p:sldId id="308" r:id="rId47"/>
    <p:sldId id="309" r:id="rId48"/>
    <p:sldId id="310" r:id="rId49"/>
    <p:sldId id="311" r:id="rId5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97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19E15-C07C-4B39-98E0-B907CDA98E5A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E68FAB2D-9EDB-4D22-BC1E-CE2C8AA4148C}">
      <dgm:prSet phldrT="[Text]" custT="1"/>
      <dgm:spPr/>
      <dgm:t>
        <a:bodyPr/>
        <a:lstStyle/>
        <a:p>
          <a:pPr rtl="0"/>
          <a:r>
            <a:rPr lang="de-DE" sz="1600" b="0" i="0" dirty="0" smtClean="0">
              <a:solidFill>
                <a:srgbClr val="000000"/>
              </a:solidFill>
              <a:latin typeface="Arial"/>
              <a:cs typeface="Arial"/>
            </a:rPr>
            <a:t>Verhinderung eines </a:t>
          </a:r>
          <a:r>
            <a:rPr lang="de-DE" sz="1600" b="1" i="0" dirty="0" smtClean="0">
              <a:solidFill>
                <a:srgbClr val="000000"/>
              </a:solidFill>
              <a:latin typeface="Arial"/>
              <a:cs typeface="Arial"/>
            </a:rPr>
            <a:t>Flucht</a:t>
          </a:r>
          <a:r>
            <a:rPr lang="de-DE" sz="1600" b="0" i="0" dirty="0" smtClean="0">
              <a:solidFill>
                <a:srgbClr val="000000"/>
              </a:solidFill>
              <a:latin typeface="Arial"/>
              <a:cs typeface="Arial"/>
            </a:rPr>
            <a:t>versuches des HL</a:t>
          </a:r>
          <a:endParaRPr lang="de-DE" sz="1600" dirty="0"/>
        </a:p>
      </dgm:t>
    </dgm:pt>
    <dgm:pt modelId="{0275961D-8803-4D4A-8FD4-A634CB65789A}" type="parTrans" cxnId="{5CC5D559-9075-4D81-80D0-E259CDFF383E}">
      <dgm:prSet/>
      <dgm:spPr/>
      <dgm:t>
        <a:bodyPr/>
        <a:lstStyle/>
        <a:p>
          <a:endParaRPr lang="de-DE"/>
        </a:p>
      </dgm:t>
    </dgm:pt>
    <dgm:pt modelId="{25CFCD3D-C9D6-44AA-9BC2-066356D32B93}" type="sibTrans" cxnId="{5CC5D559-9075-4D81-80D0-E259CDFF383E}">
      <dgm:prSet/>
      <dgm:spPr/>
      <dgm:t>
        <a:bodyPr/>
        <a:lstStyle/>
        <a:p>
          <a:endParaRPr lang="de-DE"/>
        </a:p>
      </dgm:t>
    </dgm:pt>
    <dgm:pt modelId="{8E0964EB-74B5-4F90-B97A-2B596DEA3155}">
      <dgm:prSet phldrT="[Text]" custT="1"/>
      <dgm:spPr/>
      <dgm:t>
        <a:bodyPr/>
        <a:lstStyle/>
        <a:p>
          <a:pPr rtl="0"/>
          <a:r>
            <a:rPr lang="de-DE" sz="1600" b="1" i="0" dirty="0" smtClean="0">
              <a:solidFill>
                <a:srgbClr val="000000"/>
              </a:solidFill>
              <a:latin typeface="Arial"/>
              <a:cs typeface="Arial"/>
            </a:rPr>
            <a:t>Abwehr </a:t>
          </a:r>
          <a:r>
            <a:rPr lang="de-DE" sz="1600" b="0" i="0" dirty="0" smtClean="0">
              <a:solidFill>
                <a:srgbClr val="000000"/>
              </a:solidFill>
              <a:latin typeface="Arial"/>
              <a:cs typeface="Arial"/>
            </a:rPr>
            <a:t>eines Angriffs a. d. Bewachungsphase</a:t>
          </a:r>
          <a:endParaRPr lang="de-DE" sz="1600" dirty="0"/>
        </a:p>
      </dgm:t>
    </dgm:pt>
    <dgm:pt modelId="{026722DC-E550-47FB-8721-242CEEE1071A}" type="parTrans" cxnId="{E865D8D8-D92E-4586-B4E0-7B45F8C75D33}">
      <dgm:prSet/>
      <dgm:spPr/>
      <dgm:t>
        <a:bodyPr/>
        <a:lstStyle/>
        <a:p>
          <a:endParaRPr lang="de-DE"/>
        </a:p>
      </dgm:t>
    </dgm:pt>
    <dgm:pt modelId="{F91622EE-06FD-40E2-8AA9-5C0113C49AA4}" type="sibTrans" cxnId="{E865D8D8-D92E-4586-B4E0-7B45F8C75D33}">
      <dgm:prSet/>
      <dgm:spPr/>
      <dgm:t>
        <a:bodyPr/>
        <a:lstStyle/>
        <a:p>
          <a:endParaRPr lang="de-DE"/>
        </a:p>
      </dgm:t>
    </dgm:pt>
    <dgm:pt modelId="{C761CBEC-04AE-4742-9802-A1487783AB08}">
      <dgm:prSet phldrT="[Text]" custT="1"/>
      <dgm:spPr/>
      <dgm:t>
        <a:bodyPr/>
        <a:lstStyle/>
        <a:p>
          <a:pPr rtl="0"/>
          <a:r>
            <a:rPr lang="de-DE" sz="1600" b="1" i="0" dirty="0" smtClean="0">
              <a:solidFill>
                <a:srgbClr val="000000"/>
              </a:solidFill>
              <a:latin typeface="Arial"/>
              <a:cs typeface="Arial"/>
            </a:rPr>
            <a:t>Überfall</a:t>
          </a:r>
          <a:r>
            <a:rPr lang="de-DE" sz="1600" b="0" i="0" dirty="0" smtClean="0">
              <a:solidFill>
                <a:srgbClr val="000000"/>
              </a:solidFill>
              <a:latin typeface="Arial"/>
              <a:cs typeface="Arial"/>
            </a:rPr>
            <a:t> aus dem Rückentransport IGP  3</a:t>
          </a:r>
          <a:endParaRPr lang="de-DE" sz="1600" dirty="0"/>
        </a:p>
      </dgm:t>
    </dgm:pt>
    <dgm:pt modelId="{1D61CCBC-3EAC-4F0D-8CEF-148566EABF44}" type="parTrans" cxnId="{30C9AD72-67C2-44AA-8EB0-96868A7546FF}">
      <dgm:prSet/>
      <dgm:spPr/>
      <dgm:t>
        <a:bodyPr/>
        <a:lstStyle/>
        <a:p>
          <a:endParaRPr lang="de-DE"/>
        </a:p>
      </dgm:t>
    </dgm:pt>
    <dgm:pt modelId="{E847BF7F-3F25-43A5-901C-6C21AA106574}" type="sibTrans" cxnId="{30C9AD72-67C2-44AA-8EB0-96868A7546FF}">
      <dgm:prSet/>
      <dgm:spPr/>
      <dgm:t>
        <a:bodyPr/>
        <a:lstStyle/>
        <a:p>
          <a:endParaRPr lang="de-DE"/>
        </a:p>
      </dgm:t>
    </dgm:pt>
    <dgm:pt modelId="{F6E77F9A-7826-4C3D-9DA4-B36D41E03625}">
      <dgm:prSet phldrT="[Text]" custT="1"/>
      <dgm:spPr/>
      <dgm:t>
        <a:bodyPr/>
        <a:lstStyle/>
        <a:p>
          <a:pPr rtl="0"/>
          <a:r>
            <a:rPr lang="de-DE" sz="1600" b="1" i="0" dirty="0" smtClean="0">
              <a:solidFill>
                <a:srgbClr val="000000"/>
              </a:solidFill>
              <a:latin typeface="Arial"/>
              <a:cs typeface="Arial"/>
            </a:rPr>
            <a:t>Angriff</a:t>
          </a:r>
          <a:r>
            <a:rPr lang="de-DE" sz="1600" b="0" i="0" dirty="0" smtClean="0">
              <a:solidFill>
                <a:srgbClr val="000000"/>
              </a:solidFill>
              <a:latin typeface="Arial"/>
              <a:cs typeface="Arial"/>
            </a:rPr>
            <a:t> auf den Hund aus der Bewegung</a:t>
          </a:r>
          <a:endParaRPr lang="de-DE" sz="1600" dirty="0"/>
        </a:p>
      </dgm:t>
    </dgm:pt>
    <dgm:pt modelId="{A9BFDDF0-ED5A-4257-B124-A000815EF01B}" type="parTrans" cxnId="{39D2BFBB-8FFC-4557-B993-EED604F2EA1B}">
      <dgm:prSet/>
      <dgm:spPr/>
      <dgm:t>
        <a:bodyPr/>
        <a:lstStyle/>
        <a:p>
          <a:endParaRPr lang="de-DE"/>
        </a:p>
      </dgm:t>
    </dgm:pt>
    <dgm:pt modelId="{046F79D6-33BF-48B9-86BC-6869D3860C01}" type="sibTrans" cxnId="{39D2BFBB-8FFC-4557-B993-EED604F2EA1B}">
      <dgm:prSet/>
      <dgm:spPr/>
      <dgm:t>
        <a:bodyPr/>
        <a:lstStyle/>
        <a:p>
          <a:endParaRPr lang="de-DE"/>
        </a:p>
      </dgm:t>
    </dgm:pt>
    <dgm:pt modelId="{3D456128-157D-4B37-BCF7-3AB8EFED6AAC}">
      <dgm:prSet phldrT="[Text]" custT="1"/>
      <dgm:spPr/>
      <dgm:t>
        <a:bodyPr/>
        <a:lstStyle/>
        <a:p>
          <a:pPr rtl="0"/>
          <a:r>
            <a:rPr lang="de-DE" sz="1600" b="0" i="0" dirty="0" smtClean="0">
              <a:solidFill>
                <a:srgbClr val="000000"/>
              </a:solidFill>
              <a:latin typeface="Arial"/>
              <a:cs typeface="Arial"/>
            </a:rPr>
            <a:t>Verhinderung eines </a:t>
          </a:r>
          <a:r>
            <a:rPr lang="de-DE" sz="1600" b="1" i="0" dirty="0" smtClean="0">
              <a:solidFill>
                <a:srgbClr val="000000"/>
              </a:solidFill>
              <a:latin typeface="Arial"/>
              <a:cs typeface="Arial"/>
            </a:rPr>
            <a:t>Flucht</a:t>
          </a:r>
          <a:r>
            <a:rPr lang="de-DE" sz="1600" b="0" i="0" dirty="0" smtClean="0">
              <a:solidFill>
                <a:srgbClr val="000000"/>
              </a:solidFill>
              <a:latin typeface="Arial"/>
              <a:cs typeface="Arial"/>
            </a:rPr>
            <a:t>versuches des HL</a:t>
          </a:r>
          <a:endParaRPr lang="de-DE" sz="1600" dirty="0"/>
        </a:p>
      </dgm:t>
    </dgm:pt>
    <dgm:pt modelId="{18AA592B-DCAF-470F-961D-7E5798B455C9}" type="parTrans" cxnId="{169FB078-7550-4725-9270-C84FEB8BC2B3}">
      <dgm:prSet/>
      <dgm:spPr/>
      <dgm:t>
        <a:bodyPr/>
        <a:lstStyle/>
        <a:p>
          <a:endParaRPr lang="de-DE"/>
        </a:p>
      </dgm:t>
    </dgm:pt>
    <dgm:pt modelId="{35184FDD-F829-4016-B51A-3BE9A00AEEF5}" type="sibTrans" cxnId="{169FB078-7550-4725-9270-C84FEB8BC2B3}">
      <dgm:prSet/>
      <dgm:spPr/>
      <dgm:t>
        <a:bodyPr/>
        <a:lstStyle/>
        <a:p>
          <a:endParaRPr lang="de-DE"/>
        </a:p>
      </dgm:t>
    </dgm:pt>
    <dgm:pt modelId="{DC0570C0-FBF0-4EA9-8324-CB54387B62E2}" type="pres">
      <dgm:prSet presAssocID="{8D419E15-C07C-4B39-98E0-B907CDA98E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3CECF20-6FA8-47FC-9945-A2EC50C452B6}" type="pres">
      <dgm:prSet presAssocID="{E68FAB2D-9EDB-4D22-BC1E-CE2C8AA4148C}" presName="node" presStyleLbl="node1" presStyleIdx="0" presStyleCnt="5" custScaleX="2407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498519-B525-4E9D-9FF0-9574C1EFB7DE}" type="pres">
      <dgm:prSet presAssocID="{E68FAB2D-9EDB-4D22-BC1E-CE2C8AA4148C}" presName="spNode" presStyleCnt="0"/>
      <dgm:spPr/>
    </dgm:pt>
    <dgm:pt modelId="{332D1611-A248-496F-A70B-599E24D7BA98}" type="pres">
      <dgm:prSet presAssocID="{25CFCD3D-C9D6-44AA-9BC2-066356D32B93}" presName="sibTrans" presStyleLbl="sibTrans1D1" presStyleIdx="0" presStyleCnt="5"/>
      <dgm:spPr/>
      <dgm:t>
        <a:bodyPr/>
        <a:lstStyle/>
        <a:p>
          <a:endParaRPr lang="de-DE"/>
        </a:p>
      </dgm:t>
    </dgm:pt>
    <dgm:pt modelId="{64774483-DA10-4283-9360-853BEF9FEA8F}" type="pres">
      <dgm:prSet presAssocID="{8E0964EB-74B5-4F90-B97A-2B596DEA3155}" presName="node" presStyleLbl="node1" presStyleIdx="1" presStyleCnt="5" custScaleX="2442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0CCC09-2ABA-45BB-A696-9B51047D9E9A}" type="pres">
      <dgm:prSet presAssocID="{8E0964EB-74B5-4F90-B97A-2B596DEA3155}" presName="spNode" presStyleCnt="0"/>
      <dgm:spPr/>
    </dgm:pt>
    <dgm:pt modelId="{4281A1B1-5F78-447A-964F-E282E1D0CE1E}" type="pres">
      <dgm:prSet presAssocID="{F91622EE-06FD-40E2-8AA9-5C0113C49AA4}" presName="sibTrans" presStyleLbl="sibTrans1D1" presStyleIdx="1" presStyleCnt="5"/>
      <dgm:spPr/>
      <dgm:t>
        <a:bodyPr/>
        <a:lstStyle/>
        <a:p>
          <a:endParaRPr lang="de-DE"/>
        </a:p>
      </dgm:t>
    </dgm:pt>
    <dgm:pt modelId="{D09BA0AE-9495-497A-840D-554139D2884A}" type="pres">
      <dgm:prSet presAssocID="{C761CBEC-04AE-4742-9802-A1487783AB08}" presName="node" presStyleLbl="node1" presStyleIdx="2" presStyleCnt="5" custScaleX="166238" custRadScaleRad="118636" custRadScaleInc="-545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CF3CB5-5FB4-4396-AA45-645D032193AE}" type="pres">
      <dgm:prSet presAssocID="{C761CBEC-04AE-4742-9802-A1487783AB08}" presName="spNode" presStyleCnt="0"/>
      <dgm:spPr/>
    </dgm:pt>
    <dgm:pt modelId="{F3DAE11D-2E5B-4255-8D16-6CC67BA518E1}" type="pres">
      <dgm:prSet presAssocID="{E847BF7F-3F25-43A5-901C-6C21AA106574}" presName="sibTrans" presStyleLbl="sibTrans1D1" presStyleIdx="2" presStyleCnt="5"/>
      <dgm:spPr/>
      <dgm:t>
        <a:bodyPr/>
        <a:lstStyle/>
        <a:p>
          <a:endParaRPr lang="de-DE"/>
        </a:p>
      </dgm:t>
    </dgm:pt>
    <dgm:pt modelId="{3D9C7DDB-BDC8-4567-83D7-0A00B4628800}" type="pres">
      <dgm:prSet presAssocID="{F6E77F9A-7826-4C3D-9DA4-B36D41E03625}" presName="node" presStyleLbl="node1" presStyleIdx="3" presStyleCnt="5" custScaleX="18524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9E5DC2-497C-4894-9648-745D197615B2}" type="pres">
      <dgm:prSet presAssocID="{F6E77F9A-7826-4C3D-9DA4-B36D41E03625}" presName="spNode" presStyleCnt="0"/>
      <dgm:spPr/>
    </dgm:pt>
    <dgm:pt modelId="{87A9D0E8-8BE9-4AD6-A31A-C5B303278FB4}" type="pres">
      <dgm:prSet presAssocID="{046F79D6-33BF-48B9-86BC-6869D3860C01}" presName="sibTrans" presStyleLbl="sibTrans1D1" presStyleIdx="3" presStyleCnt="5"/>
      <dgm:spPr/>
      <dgm:t>
        <a:bodyPr/>
        <a:lstStyle/>
        <a:p>
          <a:endParaRPr lang="de-DE"/>
        </a:p>
      </dgm:t>
    </dgm:pt>
    <dgm:pt modelId="{17227E65-0569-4393-9C36-EB3BDAFB7C56}" type="pres">
      <dgm:prSet presAssocID="{3D456128-157D-4B37-BCF7-3AB8EFED6AAC}" presName="node" presStyleLbl="node1" presStyleIdx="4" presStyleCnt="5" custScaleX="2420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423451-2BC5-4B52-B9F5-08E30164D795}" type="pres">
      <dgm:prSet presAssocID="{3D456128-157D-4B37-BCF7-3AB8EFED6AAC}" presName="spNode" presStyleCnt="0"/>
      <dgm:spPr/>
    </dgm:pt>
    <dgm:pt modelId="{7529C810-5B8D-4992-9E2E-D03B4F0E2259}" type="pres">
      <dgm:prSet presAssocID="{35184FDD-F829-4016-B51A-3BE9A00AEEF5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39D2BFBB-8FFC-4557-B993-EED604F2EA1B}" srcId="{8D419E15-C07C-4B39-98E0-B907CDA98E5A}" destId="{F6E77F9A-7826-4C3D-9DA4-B36D41E03625}" srcOrd="3" destOrd="0" parTransId="{A9BFDDF0-ED5A-4257-B124-A000815EF01B}" sibTransId="{046F79D6-33BF-48B9-86BC-6869D3860C01}"/>
    <dgm:cxn modelId="{4B6B37B7-90DE-4B62-938D-2BA3CCF709A9}" type="presOf" srcId="{8D419E15-C07C-4B39-98E0-B907CDA98E5A}" destId="{DC0570C0-FBF0-4EA9-8324-CB54387B62E2}" srcOrd="0" destOrd="0" presId="urn:microsoft.com/office/officeart/2005/8/layout/cycle6"/>
    <dgm:cxn modelId="{5CC5D559-9075-4D81-80D0-E259CDFF383E}" srcId="{8D419E15-C07C-4B39-98E0-B907CDA98E5A}" destId="{E68FAB2D-9EDB-4D22-BC1E-CE2C8AA4148C}" srcOrd="0" destOrd="0" parTransId="{0275961D-8803-4D4A-8FD4-A634CB65789A}" sibTransId="{25CFCD3D-C9D6-44AA-9BC2-066356D32B93}"/>
    <dgm:cxn modelId="{B854A80A-3717-4E47-9869-679A869AF0B2}" type="presOf" srcId="{3D456128-157D-4B37-BCF7-3AB8EFED6AAC}" destId="{17227E65-0569-4393-9C36-EB3BDAFB7C56}" srcOrd="0" destOrd="0" presId="urn:microsoft.com/office/officeart/2005/8/layout/cycle6"/>
    <dgm:cxn modelId="{C9CB51B6-2453-4A83-A745-EF123711A043}" type="presOf" srcId="{C761CBEC-04AE-4742-9802-A1487783AB08}" destId="{D09BA0AE-9495-497A-840D-554139D2884A}" srcOrd="0" destOrd="0" presId="urn:microsoft.com/office/officeart/2005/8/layout/cycle6"/>
    <dgm:cxn modelId="{D6F43DE0-D8E6-4712-8346-4E86124CA52D}" type="presOf" srcId="{25CFCD3D-C9D6-44AA-9BC2-066356D32B93}" destId="{332D1611-A248-496F-A70B-599E24D7BA98}" srcOrd="0" destOrd="0" presId="urn:microsoft.com/office/officeart/2005/8/layout/cycle6"/>
    <dgm:cxn modelId="{5531E1C7-016C-4FE2-AC24-45A708CD82F1}" type="presOf" srcId="{E847BF7F-3F25-43A5-901C-6C21AA106574}" destId="{F3DAE11D-2E5B-4255-8D16-6CC67BA518E1}" srcOrd="0" destOrd="0" presId="urn:microsoft.com/office/officeart/2005/8/layout/cycle6"/>
    <dgm:cxn modelId="{A80A451E-B7E9-4A9C-9C52-13247C9A8499}" type="presOf" srcId="{E68FAB2D-9EDB-4D22-BC1E-CE2C8AA4148C}" destId="{53CECF20-6FA8-47FC-9945-A2EC50C452B6}" srcOrd="0" destOrd="0" presId="urn:microsoft.com/office/officeart/2005/8/layout/cycle6"/>
    <dgm:cxn modelId="{1ED32356-9634-4BE7-94BD-08EEFD164B06}" type="presOf" srcId="{F91622EE-06FD-40E2-8AA9-5C0113C49AA4}" destId="{4281A1B1-5F78-447A-964F-E282E1D0CE1E}" srcOrd="0" destOrd="0" presId="urn:microsoft.com/office/officeart/2005/8/layout/cycle6"/>
    <dgm:cxn modelId="{D04443A0-0A05-42FF-B08E-A176F34387C5}" type="presOf" srcId="{35184FDD-F829-4016-B51A-3BE9A00AEEF5}" destId="{7529C810-5B8D-4992-9E2E-D03B4F0E2259}" srcOrd="0" destOrd="0" presId="urn:microsoft.com/office/officeart/2005/8/layout/cycle6"/>
    <dgm:cxn modelId="{2B115A47-2AE4-49F3-A977-37ECC3A8F602}" type="presOf" srcId="{F6E77F9A-7826-4C3D-9DA4-B36D41E03625}" destId="{3D9C7DDB-BDC8-4567-83D7-0A00B4628800}" srcOrd="0" destOrd="0" presId="urn:microsoft.com/office/officeart/2005/8/layout/cycle6"/>
    <dgm:cxn modelId="{E865D8D8-D92E-4586-B4E0-7B45F8C75D33}" srcId="{8D419E15-C07C-4B39-98E0-B907CDA98E5A}" destId="{8E0964EB-74B5-4F90-B97A-2B596DEA3155}" srcOrd="1" destOrd="0" parTransId="{026722DC-E550-47FB-8721-242CEEE1071A}" sibTransId="{F91622EE-06FD-40E2-8AA9-5C0113C49AA4}"/>
    <dgm:cxn modelId="{4EC4DAD4-FC27-4A33-81F9-CC882117F5A2}" type="presOf" srcId="{8E0964EB-74B5-4F90-B97A-2B596DEA3155}" destId="{64774483-DA10-4283-9360-853BEF9FEA8F}" srcOrd="0" destOrd="0" presId="urn:microsoft.com/office/officeart/2005/8/layout/cycle6"/>
    <dgm:cxn modelId="{E9AF78BA-5B45-4C3F-8965-87DAC884EF83}" type="presOf" srcId="{046F79D6-33BF-48B9-86BC-6869D3860C01}" destId="{87A9D0E8-8BE9-4AD6-A31A-C5B303278FB4}" srcOrd="0" destOrd="0" presId="urn:microsoft.com/office/officeart/2005/8/layout/cycle6"/>
    <dgm:cxn modelId="{30C9AD72-67C2-44AA-8EB0-96868A7546FF}" srcId="{8D419E15-C07C-4B39-98E0-B907CDA98E5A}" destId="{C761CBEC-04AE-4742-9802-A1487783AB08}" srcOrd="2" destOrd="0" parTransId="{1D61CCBC-3EAC-4F0D-8CEF-148566EABF44}" sibTransId="{E847BF7F-3F25-43A5-901C-6C21AA106574}"/>
    <dgm:cxn modelId="{169FB078-7550-4725-9270-C84FEB8BC2B3}" srcId="{8D419E15-C07C-4B39-98E0-B907CDA98E5A}" destId="{3D456128-157D-4B37-BCF7-3AB8EFED6AAC}" srcOrd="4" destOrd="0" parTransId="{18AA592B-DCAF-470F-961D-7E5798B455C9}" sibTransId="{35184FDD-F829-4016-B51A-3BE9A00AEEF5}"/>
    <dgm:cxn modelId="{B48D429E-69D5-4BE2-81AF-9619F3DBDA70}" type="presParOf" srcId="{DC0570C0-FBF0-4EA9-8324-CB54387B62E2}" destId="{53CECF20-6FA8-47FC-9945-A2EC50C452B6}" srcOrd="0" destOrd="0" presId="urn:microsoft.com/office/officeart/2005/8/layout/cycle6"/>
    <dgm:cxn modelId="{8CC7B7C2-877E-4DAB-9A30-6D207CC8D412}" type="presParOf" srcId="{DC0570C0-FBF0-4EA9-8324-CB54387B62E2}" destId="{63498519-B525-4E9D-9FF0-9574C1EFB7DE}" srcOrd="1" destOrd="0" presId="urn:microsoft.com/office/officeart/2005/8/layout/cycle6"/>
    <dgm:cxn modelId="{C90634CF-9BC1-49C8-9706-0045868C8CD0}" type="presParOf" srcId="{DC0570C0-FBF0-4EA9-8324-CB54387B62E2}" destId="{332D1611-A248-496F-A70B-599E24D7BA98}" srcOrd="2" destOrd="0" presId="urn:microsoft.com/office/officeart/2005/8/layout/cycle6"/>
    <dgm:cxn modelId="{B2C2406A-260F-4C4F-ACEA-0BF5D1CE1F09}" type="presParOf" srcId="{DC0570C0-FBF0-4EA9-8324-CB54387B62E2}" destId="{64774483-DA10-4283-9360-853BEF9FEA8F}" srcOrd="3" destOrd="0" presId="urn:microsoft.com/office/officeart/2005/8/layout/cycle6"/>
    <dgm:cxn modelId="{CD746342-94A8-4C96-80B4-166CDA94B163}" type="presParOf" srcId="{DC0570C0-FBF0-4EA9-8324-CB54387B62E2}" destId="{2D0CCC09-2ABA-45BB-A696-9B51047D9E9A}" srcOrd="4" destOrd="0" presId="urn:microsoft.com/office/officeart/2005/8/layout/cycle6"/>
    <dgm:cxn modelId="{BC453ECD-12F4-40FF-AAD2-A599811A7DE5}" type="presParOf" srcId="{DC0570C0-FBF0-4EA9-8324-CB54387B62E2}" destId="{4281A1B1-5F78-447A-964F-E282E1D0CE1E}" srcOrd="5" destOrd="0" presId="urn:microsoft.com/office/officeart/2005/8/layout/cycle6"/>
    <dgm:cxn modelId="{8B140037-F73A-4BBF-8361-414808EAD0E9}" type="presParOf" srcId="{DC0570C0-FBF0-4EA9-8324-CB54387B62E2}" destId="{D09BA0AE-9495-497A-840D-554139D2884A}" srcOrd="6" destOrd="0" presId="urn:microsoft.com/office/officeart/2005/8/layout/cycle6"/>
    <dgm:cxn modelId="{2B3B70B4-7CAC-47C1-946D-1CA63040BE83}" type="presParOf" srcId="{DC0570C0-FBF0-4EA9-8324-CB54387B62E2}" destId="{3ECF3CB5-5FB4-4396-AA45-645D032193AE}" srcOrd="7" destOrd="0" presId="urn:microsoft.com/office/officeart/2005/8/layout/cycle6"/>
    <dgm:cxn modelId="{BF5E78B4-9FBF-449C-9AF1-5FD86BD013CF}" type="presParOf" srcId="{DC0570C0-FBF0-4EA9-8324-CB54387B62E2}" destId="{F3DAE11D-2E5B-4255-8D16-6CC67BA518E1}" srcOrd="8" destOrd="0" presId="urn:microsoft.com/office/officeart/2005/8/layout/cycle6"/>
    <dgm:cxn modelId="{FCFFCB45-FAC4-424A-916A-7D1D6845B425}" type="presParOf" srcId="{DC0570C0-FBF0-4EA9-8324-CB54387B62E2}" destId="{3D9C7DDB-BDC8-4567-83D7-0A00B4628800}" srcOrd="9" destOrd="0" presId="urn:microsoft.com/office/officeart/2005/8/layout/cycle6"/>
    <dgm:cxn modelId="{FDFFFBE5-62FC-4C57-AB22-EE791075EFC5}" type="presParOf" srcId="{DC0570C0-FBF0-4EA9-8324-CB54387B62E2}" destId="{959E5DC2-497C-4894-9648-745D197615B2}" srcOrd="10" destOrd="0" presId="urn:microsoft.com/office/officeart/2005/8/layout/cycle6"/>
    <dgm:cxn modelId="{36BE68BC-EE68-48E4-9703-3D18AF9383F7}" type="presParOf" srcId="{DC0570C0-FBF0-4EA9-8324-CB54387B62E2}" destId="{87A9D0E8-8BE9-4AD6-A31A-C5B303278FB4}" srcOrd="11" destOrd="0" presId="urn:microsoft.com/office/officeart/2005/8/layout/cycle6"/>
    <dgm:cxn modelId="{1AA38383-070D-4056-894C-E2E4CC2DA63A}" type="presParOf" srcId="{DC0570C0-FBF0-4EA9-8324-CB54387B62E2}" destId="{17227E65-0569-4393-9C36-EB3BDAFB7C56}" srcOrd="12" destOrd="0" presId="urn:microsoft.com/office/officeart/2005/8/layout/cycle6"/>
    <dgm:cxn modelId="{3D35A7BB-9371-4358-8051-67FF75CC61D6}" type="presParOf" srcId="{DC0570C0-FBF0-4EA9-8324-CB54387B62E2}" destId="{0C423451-2BC5-4B52-B9F5-08E30164D795}" srcOrd="13" destOrd="0" presId="urn:microsoft.com/office/officeart/2005/8/layout/cycle6"/>
    <dgm:cxn modelId="{478CBB09-80C3-41F4-B9FA-C5E7F17025D5}" type="presParOf" srcId="{DC0570C0-FBF0-4EA9-8324-CB54387B62E2}" destId="{7529C810-5B8D-4992-9E2E-D03B4F0E225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ECF20-6FA8-47FC-9945-A2EC50C452B6}">
      <dsp:nvSpPr>
        <dsp:cNvPr id="0" name=""/>
        <dsp:cNvSpPr/>
      </dsp:nvSpPr>
      <dsp:spPr>
        <a:xfrm>
          <a:off x="2368066" y="3228"/>
          <a:ext cx="3528400" cy="952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i="0" kern="1200" dirty="0" smtClean="0">
              <a:solidFill>
                <a:srgbClr val="000000"/>
              </a:solidFill>
              <a:latin typeface="Arial"/>
              <a:cs typeface="Arial"/>
            </a:rPr>
            <a:t>Verhinderung eines </a:t>
          </a:r>
          <a:r>
            <a:rPr lang="de-DE" sz="1600" b="1" i="0" kern="1200" dirty="0" smtClean="0">
              <a:solidFill>
                <a:srgbClr val="000000"/>
              </a:solidFill>
              <a:latin typeface="Arial"/>
              <a:cs typeface="Arial"/>
            </a:rPr>
            <a:t>Flucht</a:t>
          </a:r>
          <a:r>
            <a:rPr lang="de-DE" sz="1600" b="0" i="0" kern="1200" dirty="0" smtClean="0">
              <a:solidFill>
                <a:srgbClr val="000000"/>
              </a:solidFill>
              <a:latin typeface="Arial"/>
              <a:cs typeface="Arial"/>
            </a:rPr>
            <a:t>versuches des HL</a:t>
          </a:r>
          <a:endParaRPr lang="de-DE" sz="1600" kern="1200" dirty="0"/>
        </a:p>
      </dsp:txBody>
      <dsp:txXfrm>
        <a:off x="2414574" y="49736"/>
        <a:ext cx="3435384" cy="859714"/>
      </dsp:txXfrm>
    </dsp:sp>
    <dsp:sp modelId="{332D1611-A248-496F-A70B-599E24D7BA98}">
      <dsp:nvSpPr>
        <dsp:cNvPr id="0" name=""/>
        <dsp:cNvSpPr/>
      </dsp:nvSpPr>
      <dsp:spPr>
        <a:xfrm>
          <a:off x="2030513" y="753299"/>
          <a:ext cx="3805786" cy="3805786"/>
        </a:xfrm>
        <a:custGeom>
          <a:avLst/>
          <a:gdLst/>
          <a:ahLst/>
          <a:cxnLst/>
          <a:rect l="0" t="0" r="0" b="0"/>
          <a:pathLst>
            <a:path>
              <a:moveTo>
                <a:pt x="2762913" y="205434"/>
              </a:moveTo>
              <a:arcTo wR="1902893" hR="1902893" stAng="17812148" swAng="109570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74483-DA10-4283-9360-853BEF9FEA8F}">
      <dsp:nvSpPr>
        <dsp:cNvPr id="0" name=""/>
        <dsp:cNvSpPr/>
      </dsp:nvSpPr>
      <dsp:spPr>
        <a:xfrm>
          <a:off x="4151881" y="1318094"/>
          <a:ext cx="3580287" cy="952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i="0" kern="1200" dirty="0" smtClean="0">
              <a:solidFill>
                <a:srgbClr val="000000"/>
              </a:solidFill>
              <a:latin typeface="Arial"/>
              <a:cs typeface="Arial"/>
            </a:rPr>
            <a:t>Abwehr </a:t>
          </a:r>
          <a:r>
            <a:rPr lang="de-DE" sz="1600" b="0" i="0" kern="1200" dirty="0" smtClean="0">
              <a:solidFill>
                <a:srgbClr val="000000"/>
              </a:solidFill>
              <a:latin typeface="Arial"/>
              <a:cs typeface="Arial"/>
            </a:rPr>
            <a:t>eines Angriffs a. d. Bewachungsphase</a:t>
          </a:r>
          <a:endParaRPr lang="de-DE" sz="1600" kern="1200" dirty="0"/>
        </a:p>
      </dsp:txBody>
      <dsp:txXfrm>
        <a:off x="4198389" y="1364602"/>
        <a:ext cx="3487271" cy="859714"/>
      </dsp:txXfrm>
    </dsp:sp>
    <dsp:sp modelId="{4281A1B1-5F78-447A-964F-E282E1D0CE1E}">
      <dsp:nvSpPr>
        <dsp:cNvPr id="0" name=""/>
        <dsp:cNvSpPr/>
      </dsp:nvSpPr>
      <dsp:spPr>
        <a:xfrm>
          <a:off x="2383184" y="1125013"/>
          <a:ext cx="3805786" cy="3805786"/>
        </a:xfrm>
        <a:custGeom>
          <a:avLst/>
          <a:gdLst/>
          <a:ahLst/>
          <a:cxnLst/>
          <a:rect l="0" t="0" r="0" b="0"/>
          <a:pathLst>
            <a:path>
              <a:moveTo>
                <a:pt x="3653123" y="1156103"/>
              </a:moveTo>
              <a:arcTo wR="1902893" hR="1902893" stAng="20213580" swAng="201400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BA0AE-9495-497A-840D-554139D2884A}">
      <dsp:nvSpPr>
        <dsp:cNvPr id="0" name=""/>
        <dsp:cNvSpPr/>
      </dsp:nvSpPr>
      <dsp:spPr>
        <a:xfrm>
          <a:off x="4620165" y="3384375"/>
          <a:ext cx="2436615" cy="952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i="0" kern="1200" dirty="0" smtClean="0">
              <a:solidFill>
                <a:srgbClr val="000000"/>
              </a:solidFill>
              <a:latin typeface="Arial"/>
              <a:cs typeface="Arial"/>
            </a:rPr>
            <a:t>Überfall</a:t>
          </a:r>
          <a:r>
            <a:rPr lang="de-DE" sz="1600" b="0" i="0" kern="1200" dirty="0" smtClean="0">
              <a:solidFill>
                <a:srgbClr val="000000"/>
              </a:solidFill>
              <a:latin typeface="Arial"/>
              <a:cs typeface="Arial"/>
            </a:rPr>
            <a:t> aus dem Rückentransport IGP  3</a:t>
          </a:r>
          <a:endParaRPr lang="de-DE" sz="1600" kern="1200" dirty="0"/>
        </a:p>
      </dsp:txBody>
      <dsp:txXfrm>
        <a:off x="4666673" y="3430883"/>
        <a:ext cx="2343599" cy="859714"/>
      </dsp:txXfrm>
    </dsp:sp>
    <dsp:sp modelId="{F3DAE11D-2E5B-4255-8D16-6CC67BA518E1}">
      <dsp:nvSpPr>
        <dsp:cNvPr id="0" name=""/>
        <dsp:cNvSpPr/>
      </dsp:nvSpPr>
      <dsp:spPr>
        <a:xfrm>
          <a:off x="3052084" y="556218"/>
          <a:ext cx="3805786" cy="3805786"/>
        </a:xfrm>
        <a:custGeom>
          <a:avLst/>
          <a:gdLst/>
          <a:ahLst/>
          <a:cxnLst/>
          <a:rect l="0" t="0" r="0" b="0"/>
          <a:pathLst>
            <a:path>
              <a:moveTo>
                <a:pt x="2200897" y="3782306"/>
              </a:moveTo>
              <a:arcTo wR="1902893" hR="1902893" stAng="4859403" swAng="159608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C7DDB-BDC8-4567-83D7-0A00B4628800}">
      <dsp:nvSpPr>
        <dsp:cNvPr id="0" name=""/>
        <dsp:cNvSpPr/>
      </dsp:nvSpPr>
      <dsp:spPr>
        <a:xfrm>
          <a:off x="1656184" y="3445593"/>
          <a:ext cx="2715178" cy="952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i="0" kern="1200" dirty="0" smtClean="0">
              <a:solidFill>
                <a:srgbClr val="000000"/>
              </a:solidFill>
              <a:latin typeface="Arial"/>
              <a:cs typeface="Arial"/>
            </a:rPr>
            <a:t>Angriff</a:t>
          </a:r>
          <a:r>
            <a:rPr lang="de-DE" sz="1600" b="0" i="0" kern="1200" dirty="0" smtClean="0">
              <a:solidFill>
                <a:srgbClr val="000000"/>
              </a:solidFill>
              <a:latin typeface="Arial"/>
              <a:cs typeface="Arial"/>
            </a:rPr>
            <a:t> auf den Hund aus der Bewegung</a:t>
          </a:r>
          <a:endParaRPr lang="de-DE" sz="1600" kern="1200" dirty="0"/>
        </a:p>
      </dsp:txBody>
      <dsp:txXfrm>
        <a:off x="1702692" y="3492101"/>
        <a:ext cx="2622162" cy="859714"/>
      </dsp:txXfrm>
    </dsp:sp>
    <dsp:sp modelId="{87A9D0E8-8BE9-4AD6-A31A-C5B303278FB4}">
      <dsp:nvSpPr>
        <dsp:cNvPr id="0" name=""/>
        <dsp:cNvSpPr/>
      </dsp:nvSpPr>
      <dsp:spPr>
        <a:xfrm>
          <a:off x="2229373" y="479593"/>
          <a:ext cx="3805786" cy="3805786"/>
        </a:xfrm>
        <a:custGeom>
          <a:avLst/>
          <a:gdLst/>
          <a:ahLst/>
          <a:cxnLst/>
          <a:rect l="0" t="0" r="0" b="0"/>
          <a:pathLst>
            <a:path>
              <a:moveTo>
                <a:pt x="317892" y="2955877"/>
              </a:moveTo>
              <a:arcTo wR="1902893" hR="1902893" stAng="8784131" swAng="219570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27E65-0569-4393-9C36-EB3BDAFB7C56}">
      <dsp:nvSpPr>
        <dsp:cNvPr id="0" name=""/>
        <dsp:cNvSpPr/>
      </dsp:nvSpPr>
      <dsp:spPr>
        <a:xfrm>
          <a:off x="548750" y="1318094"/>
          <a:ext cx="3547513" cy="952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i="0" kern="1200" dirty="0" smtClean="0">
              <a:solidFill>
                <a:srgbClr val="000000"/>
              </a:solidFill>
              <a:latin typeface="Arial"/>
              <a:cs typeface="Arial"/>
            </a:rPr>
            <a:t>Verhinderung eines </a:t>
          </a:r>
          <a:r>
            <a:rPr lang="de-DE" sz="1600" b="1" i="0" kern="1200" dirty="0" smtClean="0">
              <a:solidFill>
                <a:srgbClr val="000000"/>
              </a:solidFill>
              <a:latin typeface="Arial"/>
              <a:cs typeface="Arial"/>
            </a:rPr>
            <a:t>Flucht</a:t>
          </a:r>
          <a:r>
            <a:rPr lang="de-DE" sz="1600" b="0" i="0" kern="1200" dirty="0" smtClean="0">
              <a:solidFill>
                <a:srgbClr val="000000"/>
              </a:solidFill>
              <a:latin typeface="Arial"/>
              <a:cs typeface="Arial"/>
            </a:rPr>
            <a:t>versuches des HL</a:t>
          </a:r>
          <a:endParaRPr lang="de-DE" sz="1600" kern="1200" dirty="0"/>
        </a:p>
      </dsp:txBody>
      <dsp:txXfrm>
        <a:off x="595258" y="1364602"/>
        <a:ext cx="3454497" cy="859714"/>
      </dsp:txXfrm>
    </dsp:sp>
    <dsp:sp modelId="{7529C810-5B8D-4992-9E2E-D03B4F0E2259}">
      <dsp:nvSpPr>
        <dsp:cNvPr id="0" name=""/>
        <dsp:cNvSpPr/>
      </dsp:nvSpPr>
      <dsp:spPr>
        <a:xfrm>
          <a:off x="2428233" y="753299"/>
          <a:ext cx="3805786" cy="3805786"/>
        </a:xfrm>
        <a:custGeom>
          <a:avLst/>
          <a:gdLst/>
          <a:ahLst/>
          <a:cxnLst/>
          <a:rect l="0" t="0" r="0" b="0"/>
          <a:pathLst>
            <a:path>
              <a:moveTo>
                <a:pt x="554274" y="560421"/>
              </a:moveTo>
              <a:arcTo wR="1902893" hR="1902893" stAng="13492148" swAng="109570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B1B0D-DD8F-4C81-A3D3-069B8F3D1917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3E6DC-917A-4A05-8D39-6E939E67EB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54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Der LR kann die Flucht schon nach 10 Schritt beenden, wenn ein Hund die Flucht wirkungsvoll vereitelt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B49F2-C3A6-9A48-A52C-71EBA45CD919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82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38D87F-B4DB-4470-B9C1-A26DCC878688}" type="datetimeFigureOut">
              <a:rPr lang="de-DE" smtClean="0"/>
              <a:t>14.01.2019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53104D-EE6C-45CF-850F-815B1CB6C67D}" type="slidenum">
              <a:rPr lang="de-DE" smtClean="0"/>
              <a:t>‹Nr.›</a:t>
            </a:fld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>
                <a:solidFill>
                  <a:schemeClr val="tx1"/>
                </a:solidFill>
              </a:rPr>
              <a:t>Die neue PO 2019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rgbClr val="FF0000"/>
                </a:solidFill>
              </a:rPr>
              <a:t>Uwe J. Geyer / Office WTWU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smtClean="0">
                <a:solidFill>
                  <a:srgbClr val="FF0000"/>
                </a:solidFill>
              </a:rPr>
              <a:t>abgestimmt LRO Uwe Krachudel</a:t>
            </a:r>
          </a:p>
        </p:txBody>
      </p:sp>
      <p:pic>
        <p:nvPicPr>
          <p:cNvPr id="1027" name="Picture 3" descr="C:\Users\Geyer\Documents\Dokumente KLSP u. KFSP\Logos\Logo_freigestellt_mittel_72dp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38" y="1958419"/>
            <a:ext cx="3809524" cy="3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yer\Documents\Dokumente KLSP u. KFSP\Logos\Logo-FV-GHS(2).fw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5" y="1600200"/>
            <a:ext cx="35468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116205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de-DE" sz="2200" b="1" u="sng" dirty="0" smtClean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Verteidigungsübungen</a:t>
            </a:r>
            <a:r>
              <a:rPr lang="de-DE" sz="3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lang="de-DE" sz="32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465513" cy="4602163"/>
          </a:xfrm>
        </p:spPr>
        <p:txBody>
          <a:bodyPr>
            <a:normAutofit/>
          </a:bodyPr>
          <a:lstStyle/>
          <a:p>
            <a:pPr marL="955675" lvl="1" indent="-457200" defTabSz="995363">
              <a:lnSpc>
                <a:spcPct val="110000"/>
              </a:lnSpc>
              <a:buFont typeface="Arial"/>
              <a:buChar char="•"/>
            </a:pPr>
            <a:r>
              <a:rPr lang="de-DE" sz="2100" dirty="0" smtClean="0">
                <a:latin typeface="Arial"/>
                <a:ea typeface="ＭＳ Ｐゴシック" pitchFamily="34" charset="-128"/>
                <a:cs typeface="Arial"/>
              </a:rPr>
              <a:t>Eröffnungsphase</a:t>
            </a:r>
          </a:p>
          <a:p>
            <a:pPr marL="955675" lvl="1" indent="-457200" defTabSz="995363">
              <a:lnSpc>
                <a:spcPct val="110000"/>
              </a:lnSpc>
              <a:buFont typeface="Arial"/>
              <a:buChar char="•"/>
            </a:pPr>
            <a:endParaRPr lang="de-DE" sz="2100" dirty="0">
              <a:latin typeface="Arial"/>
              <a:ea typeface="ＭＳ Ｐゴシック" pitchFamily="34" charset="-128"/>
              <a:cs typeface="Arial"/>
            </a:endParaRPr>
          </a:p>
          <a:p>
            <a:pPr marL="955675" lvl="1" indent="-457200" defTabSz="995363">
              <a:lnSpc>
                <a:spcPct val="110000"/>
              </a:lnSpc>
              <a:buFont typeface="Arial"/>
              <a:buChar char="•"/>
            </a:pPr>
            <a:r>
              <a:rPr lang="de-DE" sz="2100" dirty="0" smtClean="0">
                <a:latin typeface="Arial"/>
                <a:ea typeface="ＭＳ Ｐゴシック" pitchFamily="34" charset="-128"/>
                <a:cs typeface="Arial"/>
              </a:rPr>
              <a:t>Belastungsphase</a:t>
            </a:r>
          </a:p>
          <a:p>
            <a:pPr marL="955675" lvl="1" indent="-457200" defTabSz="995363">
              <a:lnSpc>
                <a:spcPct val="110000"/>
              </a:lnSpc>
              <a:buFont typeface="Arial"/>
              <a:buChar char="•"/>
            </a:pPr>
            <a:r>
              <a:rPr lang="de-DE" sz="2100" dirty="0" smtClean="0">
                <a:latin typeface="Arial"/>
                <a:ea typeface="ＭＳ Ｐゴシック" pitchFamily="34" charset="-128"/>
                <a:cs typeface="Arial"/>
              </a:rPr>
              <a:t> </a:t>
            </a:r>
            <a:endParaRPr lang="de-DE" sz="2100" dirty="0">
              <a:latin typeface="Arial"/>
              <a:ea typeface="ＭＳ Ｐゴシック" pitchFamily="34" charset="-128"/>
              <a:cs typeface="Arial"/>
            </a:endParaRPr>
          </a:p>
          <a:p>
            <a:pPr marL="955675" lvl="1" indent="-457200" defTabSz="995363">
              <a:lnSpc>
                <a:spcPct val="110000"/>
              </a:lnSpc>
              <a:buFont typeface="Arial"/>
              <a:buChar char="•"/>
            </a:pPr>
            <a:r>
              <a:rPr lang="de-DE" sz="2100" dirty="0" smtClean="0">
                <a:latin typeface="Arial"/>
                <a:ea typeface="ＭＳ Ｐゴシック" pitchFamily="34" charset="-128"/>
                <a:cs typeface="Arial"/>
              </a:rPr>
              <a:t>Übergangsphase</a:t>
            </a:r>
            <a:r>
              <a:rPr lang="de-DE" sz="2100" dirty="0">
                <a:latin typeface="Arial"/>
                <a:ea typeface="ＭＳ Ｐゴシック" pitchFamily="34" charset="-128"/>
                <a:cs typeface="Arial"/>
              </a:rPr>
              <a:t>	</a:t>
            </a:r>
            <a:r>
              <a:rPr lang="de-DE" sz="1400" dirty="0">
                <a:latin typeface="Arial"/>
                <a:ea typeface="ＭＳ Ｐゴシック" pitchFamily="34" charset="-128"/>
                <a:cs typeface="Arial"/>
              </a:rPr>
              <a:t>(Ruhephase vor </a:t>
            </a:r>
            <a:r>
              <a:rPr lang="de-DE" sz="1400" dirty="0" smtClean="0">
                <a:latin typeface="Arial"/>
                <a:ea typeface="ＭＳ Ｐゴシック" pitchFamily="34" charset="-128"/>
                <a:cs typeface="Arial"/>
              </a:rPr>
              <a:t>dem </a:t>
            </a:r>
            <a:r>
              <a:rPr lang="de-DE" sz="1400" dirty="0">
                <a:latin typeface="Arial"/>
                <a:ea typeface="ＭＳ Ｐゴシック" pitchFamily="34" charset="-128"/>
                <a:cs typeface="Arial"/>
              </a:rPr>
              <a:t>Ablassen)</a:t>
            </a:r>
          </a:p>
          <a:p>
            <a:pPr marL="955675" lvl="1" indent="-457200" defTabSz="995363">
              <a:lnSpc>
                <a:spcPct val="110000"/>
              </a:lnSpc>
              <a:buFont typeface="Arial"/>
              <a:buChar char="•"/>
            </a:pPr>
            <a:r>
              <a:rPr lang="de-DE" sz="2100" dirty="0" smtClean="0">
                <a:latin typeface="Arial"/>
                <a:ea typeface="ＭＳ Ｐゴシック" pitchFamily="34" charset="-128"/>
                <a:cs typeface="Arial"/>
              </a:rPr>
              <a:t>Ablassphase</a:t>
            </a:r>
          </a:p>
          <a:p>
            <a:pPr marL="955675" lvl="1" indent="-457200" defTabSz="995363">
              <a:lnSpc>
                <a:spcPct val="110000"/>
              </a:lnSpc>
              <a:buFont typeface="Arial"/>
              <a:buChar char="•"/>
            </a:pPr>
            <a:endParaRPr lang="de-DE" sz="2100" dirty="0" smtClean="0">
              <a:latin typeface="Arial"/>
              <a:ea typeface="ＭＳ Ｐゴシック" pitchFamily="34" charset="-128"/>
              <a:cs typeface="Arial"/>
            </a:endParaRPr>
          </a:p>
          <a:p>
            <a:pPr marL="955675" lvl="1" indent="-457200" defTabSz="995363">
              <a:lnSpc>
                <a:spcPct val="110000"/>
              </a:lnSpc>
              <a:buFont typeface="Arial"/>
              <a:buChar char="•"/>
            </a:pPr>
            <a:r>
              <a:rPr lang="de-DE" sz="2100" dirty="0" smtClean="0">
                <a:latin typeface="Arial"/>
                <a:ea typeface="ＭＳ Ｐゴシック" pitchFamily="34" charset="-128"/>
                <a:cs typeface="Arial"/>
              </a:rPr>
              <a:t>Bewachungsphase</a:t>
            </a:r>
            <a:endParaRPr lang="de-DE" sz="2100" dirty="0">
              <a:latin typeface="Arial"/>
              <a:ea typeface="ＭＳ Ｐゴシック" pitchFamily="34" charset="-128"/>
              <a:cs typeface="Arial"/>
            </a:endParaRPr>
          </a:p>
          <a:p>
            <a:endParaRPr lang="de-DE" dirty="0"/>
          </a:p>
        </p:txBody>
      </p:sp>
      <p:pic>
        <p:nvPicPr>
          <p:cNvPr id="1026" name="Picture 2" descr="C:\Users\Geyer\Documents\Dokumente KLSP u. KFSP\Weltverband HP\IMG_5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489654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7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Beurteilung der einzelnen Phasen</a:t>
            </a:r>
          </a:p>
        </p:txBody>
      </p:sp>
      <p:sp>
        <p:nvSpPr>
          <p:cNvPr id="3" name="Rechteck 2"/>
          <p:cNvSpPr/>
          <p:nvPr/>
        </p:nvSpPr>
        <p:spPr>
          <a:xfrm>
            <a:off x="2759645" y="3244334"/>
            <a:ext cx="362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Beurteilung der einzelnen Phasen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2433"/>
              </p:ext>
            </p:extLst>
          </p:nvPr>
        </p:nvGraphicFramePr>
        <p:xfrm>
          <a:off x="467544" y="1388626"/>
          <a:ext cx="8352928" cy="53681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6464"/>
                <a:gridCol w="4176464"/>
              </a:tblGrid>
              <a:tr h="820116"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Phase</a:t>
                      </a:r>
                      <a:endParaRPr lang="de-DE" sz="24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82011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dirty="0">
                          <a:latin typeface="Arial"/>
                          <a:cs typeface="Arial"/>
                        </a:rPr>
                        <a:t>Eröffnung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Anbissgeschwindigkeit </a:t>
                      </a:r>
                    </a:p>
                    <a:p>
                      <a:pPr marL="0" marR="0" indent="0" algn="l" defTabSz="45708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Griffverhalten + Dominanz</a:t>
                      </a:r>
                    </a:p>
                  </a:txBody>
                  <a:tcPr/>
                </a:tc>
              </a:tr>
              <a:tr h="82011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dirty="0">
                          <a:latin typeface="Arial"/>
                          <a:cs typeface="Arial"/>
                        </a:rPr>
                        <a:t>Belastung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Griffverhalten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+ S</a:t>
                      </a:r>
                      <a:r>
                        <a:rPr lang="de-DE" sz="2400" b="0" dirty="0">
                          <a:latin typeface="Arial"/>
                          <a:cs typeface="Arial"/>
                        </a:rPr>
                        <a:t>tabilität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Aktivität des Hundes</a:t>
                      </a:r>
                    </a:p>
                  </a:txBody>
                  <a:tcPr/>
                </a:tc>
              </a:tr>
              <a:tr h="820116">
                <a:tc>
                  <a:txBody>
                    <a:bodyPr/>
                    <a:lstStyle/>
                    <a:p>
                      <a:pPr marL="0" marR="0" indent="0" algn="l" defTabSz="45708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"/>
                          <a:cs typeface="Arial"/>
                        </a:rPr>
                        <a:t>Übergang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Griffverhalten + Dominanz</a:t>
                      </a:r>
                    </a:p>
                  </a:txBody>
                  <a:tcPr/>
                </a:tc>
              </a:tr>
              <a:tr h="82011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dirty="0">
                          <a:latin typeface="Arial"/>
                          <a:cs typeface="Arial"/>
                        </a:rPr>
                        <a:t>Ablass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sofort, klar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+ </a:t>
                      </a:r>
                      <a:r>
                        <a:rPr lang="de-DE" sz="2400" b="0" dirty="0">
                          <a:latin typeface="Arial"/>
                          <a:cs typeface="Arial"/>
                        </a:rPr>
                        <a:t>sicher</a:t>
                      </a:r>
                    </a:p>
                  </a:txBody>
                  <a:tcPr/>
                </a:tc>
              </a:tr>
              <a:tr h="82011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dirty="0">
                          <a:latin typeface="Arial"/>
                          <a:cs typeface="Arial"/>
                        </a:rPr>
                        <a:t>Bewachung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dominant,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2400" b="0" dirty="0">
                          <a:latin typeface="Arial"/>
                          <a:cs typeface="Arial"/>
                        </a:rPr>
                        <a:t>selbstbewusst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+ </a:t>
                      </a:r>
                      <a:r>
                        <a:rPr lang="de-DE" sz="2400" b="0" dirty="0">
                          <a:latin typeface="Arial"/>
                          <a:cs typeface="Arial"/>
                        </a:rPr>
                        <a:t>aufmerksam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25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  <a:t>Eröffnung, Ansatzgriff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00" y="1600200"/>
            <a:ext cx="29991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752528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6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  <a:t>Belastung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3924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Geyer\Documents\Dokumente KLSP u. KFSP\Weltverband HP\IMG_56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272506"/>
            <a:ext cx="3714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chemeClr val="tx1"/>
                </a:solidFill>
                <a:ea typeface="ＭＳ Ｐゴシック" pitchFamily="34" charset="-128"/>
              </a:rPr>
              <a:t>Übergangsphase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de-DE" sz="2400" b="1" dirty="0" smtClean="0">
              <a:latin typeface="Arial"/>
              <a:cs typeface="Arial"/>
            </a:endParaRPr>
          </a:p>
          <a:p>
            <a:pPr algn="ctr"/>
            <a:endParaRPr lang="de-DE" sz="2400" b="1" dirty="0">
              <a:latin typeface="Arial"/>
              <a:cs typeface="Arial"/>
            </a:endParaRPr>
          </a:p>
          <a:p>
            <a:pPr algn="ctr"/>
            <a:r>
              <a:rPr lang="de-DE" sz="2400" b="1" dirty="0" smtClean="0">
                <a:latin typeface="Arial"/>
                <a:cs typeface="Arial"/>
              </a:rPr>
              <a:t>Helfer </a:t>
            </a:r>
            <a:r>
              <a:rPr lang="de-DE" sz="2400" b="1" dirty="0">
                <a:latin typeface="Arial"/>
                <a:cs typeface="Arial"/>
              </a:rPr>
              <a:t>steht ruhig</a:t>
            </a:r>
          </a:p>
          <a:p>
            <a:pPr algn="ctr"/>
            <a:endParaRPr lang="de-DE" sz="2400" b="1" dirty="0">
              <a:latin typeface="Arial"/>
              <a:cs typeface="Arial"/>
            </a:endParaRPr>
          </a:p>
          <a:p>
            <a:pPr algn="ctr">
              <a:lnSpc>
                <a:spcPct val="140000"/>
              </a:lnSpc>
            </a:pPr>
            <a:r>
              <a:rPr lang="de-DE" sz="2400" b="1" dirty="0">
                <a:latin typeface="Arial"/>
                <a:cs typeface="Arial"/>
              </a:rPr>
              <a:t>Übergangsphase </a:t>
            </a:r>
          </a:p>
          <a:p>
            <a:pPr algn="ctr">
              <a:lnSpc>
                <a:spcPct val="140000"/>
              </a:lnSpc>
            </a:pPr>
            <a:r>
              <a:rPr lang="de-DE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ca. 1  Sek</a:t>
            </a:r>
            <a:r>
              <a:rPr lang="de-DE" sz="2400" b="1" dirty="0">
                <a:ln>
                  <a:solidFill>
                    <a:srgbClr val="FF0000"/>
                  </a:solidFill>
                </a:ln>
                <a:latin typeface="Arial"/>
                <a:cs typeface="Arial"/>
              </a:rPr>
              <a:t>  </a:t>
            </a:r>
          </a:p>
          <a:p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68052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1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  <a:t>Bewachung</a:t>
            </a:r>
            <a:b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de-DE" sz="3200" dirty="0">
                <a:solidFill>
                  <a:schemeClr val="tx1"/>
                </a:solidFill>
              </a:rPr>
              <a:t>aufmerksam, selbstsicher mit hoher Dominanz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20962"/>
            <a:ext cx="2376264" cy="32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5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33547"/>
              </p:ext>
            </p:extLst>
          </p:nvPr>
        </p:nvGraphicFramePr>
        <p:xfrm>
          <a:off x="251520" y="620690"/>
          <a:ext cx="8712968" cy="58159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56484"/>
                <a:gridCol w="4356484"/>
              </a:tblGrid>
              <a:tr h="840093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Bewachung/Bewachungsphase </a:t>
                      </a:r>
                    </a:p>
                  </a:txBody>
                  <a:tcPr marL="216000" anchor="ctr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Entwertung um</a:t>
                      </a:r>
                    </a:p>
                  </a:txBody>
                  <a:tcPr marL="216000" anchor="ctr"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/>
                          <a:cs typeface="Arial"/>
                        </a:rPr>
                        <a:t>Leicht </a:t>
                      </a:r>
                      <a:r>
                        <a:rPr lang="de-DE" sz="2000" b="1" dirty="0">
                          <a:latin typeface="Arial"/>
                          <a:cs typeface="Arial"/>
                        </a:rPr>
                        <a:t>unaufmerksam und /oder </a:t>
                      </a:r>
                    </a:p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leicht lästig</a:t>
                      </a:r>
                    </a:p>
                  </a:txBody>
                  <a:tcPr marL="216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eine Note </a:t>
                      </a:r>
                    </a:p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(von „V“ zu „SG“)</a:t>
                      </a:r>
                    </a:p>
                  </a:txBody>
                  <a:tcPr marL="216000" anchor="ctr"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stark unaufmerksam und /oder </a:t>
                      </a:r>
                    </a:p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stark lästig</a:t>
                      </a:r>
                    </a:p>
                  </a:txBody>
                  <a:tcPr marL="216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zwei Noten </a:t>
                      </a:r>
                    </a:p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(von „V“ zu „G“)</a:t>
                      </a:r>
                    </a:p>
                  </a:txBody>
                  <a:tcPr marL="216000" anchor="ctr"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Keine Bewachung</a:t>
                      </a:r>
                    </a:p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bleibt beim HL</a:t>
                      </a:r>
                    </a:p>
                  </a:txBody>
                  <a:tcPr marL="216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drei Noten </a:t>
                      </a:r>
                    </a:p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(von „V“ zu „befr.“)</a:t>
                      </a:r>
                    </a:p>
                  </a:txBody>
                  <a:tcPr marL="216000" anchor="ctr"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kommt HF entgegen</a:t>
                      </a:r>
                      <a:r>
                        <a:rPr lang="de-DE" sz="2000" b="1" baseline="0" dirty="0">
                          <a:latin typeface="Arial"/>
                          <a:cs typeface="Arial"/>
                        </a:rPr>
                        <a:t> (nach LR-A)</a:t>
                      </a:r>
                      <a:endParaRPr lang="de-DE" sz="2000" b="1" dirty="0">
                        <a:latin typeface="Arial"/>
                        <a:cs typeface="Arial"/>
                      </a:endParaRPr>
                    </a:p>
                  </a:txBody>
                  <a:tcPr marL="216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Bewertung mangelhaft</a:t>
                      </a:r>
                    </a:p>
                  </a:txBody>
                  <a:tcPr marL="216000" anchor="ctr"/>
                </a:tc>
              </a:tr>
              <a:tr h="84009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de-DE" sz="2000" b="1" dirty="0">
                          <a:latin typeface="Arial"/>
                          <a:cs typeface="Arial"/>
                        </a:rPr>
                        <a:t>hält die Belastung nicht, kommt vom Arm ab, lässt sich verdrängen   TSB </a:t>
                      </a:r>
                      <a:r>
                        <a:rPr lang="de-DE" sz="2000" b="1" dirty="0" smtClean="0">
                          <a:latin typeface="Arial"/>
                          <a:cs typeface="Arial"/>
                        </a:rPr>
                        <a:t> n. g</a:t>
                      </a:r>
                      <a:r>
                        <a:rPr lang="de-DE" sz="2000" b="1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de-DE" sz="2000" b="1" dirty="0">
                          <a:latin typeface="Arial"/>
                          <a:cs typeface="Arial"/>
                        </a:rPr>
                        <a:t>verlässt den HL (vor LR-A)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de-DE" sz="2000" b="1" dirty="0">
                          <a:latin typeface="Arial"/>
                          <a:cs typeface="Arial"/>
                        </a:rPr>
                        <a:t>HF gibt </a:t>
                      </a:r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HZ</a:t>
                      </a:r>
                      <a:r>
                        <a:rPr lang="de-DE" sz="2000" b="1" dirty="0">
                          <a:latin typeface="Arial"/>
                          <a:cs typeface="Arial"/>
                        </a:rPr>
                        <a:t> z. Verbleiben am</a:t>
                      </a:r>
                      <a:r>
                        <a:rPr lang="de-DE" sz="2000" b="1" baseline="0" dirty="0">
                          <a:latin typeface="Arial"/>
                          <a:cs typeface="Arial"/>
                        </a:rPr>
                        <a:t> HL</a:t>
                      </a:r>
                      <a:endParaRPr lang="de-DE" sz="2000" b="1" dirty="0">
                        <a:latin typeface="Arial"/>
                        <a:cs typeface="Arial"/>
                      </a:endParaRPr>
                    </a:p>
                  </a:txBody>
                  <a:tcPr marL="216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Arial"/>
                          <a:cs typeface="Arial"/>
                        </a:rPr>
                        <a:t>Abbruch</a:t>
                      </a:r>
                    </a:p>
                  </a:txBody>
                  <a:tcPr marL="21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10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34027"/>
              </p:ext>
            </p:extLst>
          </p:nvPr>
        </p:nvGraphicFramePr>
        <p:xfrm>
          <a:off x="323528" y="332660"/>
          <a:ext cx="8568952" cy="60486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672074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Übungen</a:t>
                      </a:r>
                      <a:endParaRPr lang="de-DE" sz="2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IGP 1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IGP 2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IGP 3</a:t>
                      </a:r>
                    </a:p>
                  </a:txBody>
                  <a:tcPr marL="64294" marR="64294" marT="32147" marB="32147" anchor="ctr"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Revieren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64294" marR="64294" marT="32147" marB="32147" anchor="ctr"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Stellen + Verbellen  (10 + 5)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</a:t>
                      </a:r>
                      <a:endParaRPr lang="de-DE" sz="2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</a:t>
                      </a:r>
                      <a:endParaRPr lang="de-DE" sz="2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</a:t>
                      </a:r>
                      <a:endParaRPr lang="de-DE" sz="2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Verhinderung Fluchtversuch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</a:t>
                      </a:r>
                      <a:endParaRPr lang="de-DE" sz="2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64294" marR="64294" marT="32147" marB="32147" anchor="ctr"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Abwehr eines Angriffs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a. d. B.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</a:t>
                      </a:r>
                      <a:endParaRPr lang="de-DE" sz="2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</a:t>
                      </a:r>
                      <a:endParaRPr lang="de-DE" sz="2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Rückentransport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64294" marR="64294" marT="32147" marB="32147" anchor="ctr"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Überfall a. d. Hund a.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d. R.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 neu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64294" marR="64294" marT="32147" marB="32147" anchor="ctr"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Angriff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a. d. Hund a. d. B.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 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</a:t>
                      </a:r>
                      <a:endParaRPr lang="de-DE" sz="2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Abwehr eines Angriffs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a. d. B.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 neu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lang="de-DE" sz="2800" b="1" dirty="0">
                          <a:solidFill>
                            <a:srgbClr val="FF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</a:t>
                      </a:r>
                      <a:endParaRPr lang="de-DE" sz="2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17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700" u="sng" dirty="0" smtClean="0">
                <a:solidFill>
                  <a:schemeClr val="tx1"/>
                </a:solidFill>
              </a:rPr>
              <a:t>T</a:t>
            </a:r>
            <a:r>
              <a:rPr lang="de-DE" sz="2700" u="sng" dirty="0" smtClean="0">
                <a:solidFill>
                  <a:schemeClr val="tx1"/>
                </a:solidFill>
                <a:latin typeface="Arial"/>
                <a:cs typeface="Arial"/>
              </a:rPr>
              <a:t>SB </a:t>
            </a:r>
            <a:r>
              <a:rPr lang="de-DE" sz="2700" u="sng" dirty="0">
                <a:solidFill>
                  <a:schemeClr val="tx1"/>
                </a:solidFill>
                <a:latin typeface="Arial"/>
                <a:cs typeface="Arial"/>
              </a:rPr>
              <a:t>Bewertung !!!   </a:t>
            </a:r>
            <a:br>
              <a:rPr lang="de-DE" sz="2700" u="sng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2700" dirty="0">
                <a:solidFill>
                  <a:schemeClr val="tx1"/>
                </a:solidFill>
                <a:latin typeface="Arial"/>
                <a:cs typeface="Arial"/>
              </a:rPr>
              <a:t>Kein Stockbelastungstest, nur Bedrohung !!!</a:t>
            </a:r>
            <a:br>
              <a:rPr lang="de-DE" sz="2700" dirty="0">
                <a:solidFill>
                  <a:schemeClr val="tx1"/>
                </a:solidFill>
                <a:latin typeface="Arial"/>
                <a:cs typeface="Arial"/>
              </a:rPr>
            </a:br>
            <a:endParaRPr lang="de-DE" sz="2700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35106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28942"/>
              </p:ext>
            </p:extLst>
          </p:nvPr>
        </p:nvGraphicFramePr>
        <p:xfrm>
          <a:off x="323530" y="692696"/>
          <a:ext cx="8424934" cy="45181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2467"/>
                <a:gridCol w="4212467"/>
              </a:tblGrid>
              <a:tr h="72008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IGB</a:t>
                      </a:r>
                      <a:r>
                        <a:rPr lang="de-DE" sz="2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- V</a:t>
                      </a:r>
                      <a:r>
                        <a:rPr lang="de-DE" sz="2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lang="de-DE" sz="2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Punkte</a:t>
                      </a: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de-DE" sz="2800" b="1" dirty="0">
                          <a:latin typeface="Arial"/>
                          <a:cs typeface="Arial"/>
                        </a:rPr>
                        <a:t>Stellen + Verbellen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de-DE" sz="2800" b="1" dirty="0">
                          <a:latin typeface="Arial"/>
                          <a:cs typeface="Arial"/>
                        </a:rPr>
                        <a:t>Verhinderung Fluchtversuch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de-DE" sz="2800" b="1" dirty="0">
                          <a:latin typeface="Arial"/>
                          <a:cs typeface="Arial"/>
                        </a:rPr>
                        <a:t>Angriffs</a:t>
                      </a:r>
                      <a:r>
                        <a:rPr lang="de-DE" sz="2800" b="1" baseline="0" dirty="0">
                          <a:latin typeface="Arial"/>
                          <a:cs typeface="Arial"/>
                        </a:rPr>
                        <a:t> auf HF + Hund</a:t>
                      </a:r>
                      <a:endParaRPr lang="de-DE" sz="2800" b="1" dirty="0">
                        <a:latin typeface="Arial"/>
                        <a:cs typeface="Arial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de-DE" sz="2800" b="1" dirty="0">
                          <a:latin typeface="Arial"/>
                          <a:cs typeface="Arial"/>
                        </a:rPr>
                        <a:t>Transport zum LR</a:t>
                      </a: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de-DE" sz="2800" b="1" dirty="0">
                          <a:latin typeface="Arial"/>
                          <a:cs typeface="Arial"/>
                        </a:rPr>
                        <a:t>Gesamtpunktzahl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27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Stockbelastung</a:t>
            </a:r>
          </a:p>
        </p:txBody>
      </p:sp>
      <p:sp>
        <p:nvSpPr>
          <p:cNvPr id="3" name="Rechteck 2"/>
          <p:cNvSpPr/>
          <p:nvPr/>
        </p:nvSpPr>
        <p:spPr>
          <a:xfrm>
            <a:off x="179512" y="1282259"/>
            <a:ext cx="8352928" cy="4551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- Nur </a:t>
            </a:r>
            <a:r>
              <a:rPr lang="de-DE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auf Schulter und Widerrist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- Nur </a:t>
            </a:r>
            <a:r>
              <a:rPr lang="de-DE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in Ländern, wo der Stockbelastungstest erlaubt ist.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- Bei </a:t>
            </a:r>
            <a:r>
              <a:rPr lang="de-DE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der Abwehr eines Angriff (nach d. Flucht) </a:t>
            </a:r>
          </a:p>
          <a:p>
            <a:pPr lvl="1">
              <a:lnSpc>
                <a:spcPct val="150000"/>
              </a:lnSpc>
            </a:pPr>
            <a:r>
              <a:rPr lang="de-DE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- In </a:t>
            </a:r>
            <a:r>
              <a:rPr lang="de-DE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den Stufen IGP 1-3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- Bei </a:t>
            </a:r>
            <a:r>
              <a:rPr lang="de-DE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der Abwehr eines Angriff (nach Angriff L.)</a:t>
            </a:r>
          </a:p>
          <a:p>
            <a:pPr lvl="1">
              <a:lnSpc>
                <a:spcPct val="150000"/>
              </a:lnSpc>
            </a:pPr>
            <a:r>
              <a:rPr lang="de-DE" sz="2800" b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- Nur </a:t>
            </a:r>
            <a:r>
              <a:rPr lang="de-DE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IGP 3 </a:t>
            </a:r>
          </a:p>
        </p:txBody>
      </p:sp>
    </p:spTree>
    <p:extLst>
      <p:ext uri="{BB962C8B-B14F-4D97-AF65-F5344CB8AC3E}">
        <p14:creationId xmlns:p14="http://schemas.microsoft.com/office/powerpoint/2010/main" val="206476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Eine Vervielfältigung oder Verbreitung in den Medien ist nicht gestattet.</a:t>
            </a:r>
          </a:p>
          <a:p>
            <a:endParaRPr lang="de-DE" dirty="0"/>
          </a:p>
          <a:p>
            <a:r>
              <a:rPr lang="de-DE" dirty="0"/>
              <a:t>Diese Präsentation dient der Information.</a:t>
            </a:r>
          </a:p>
          <a:p>
            <a:r>
              <a:rPr lang="de-DE" b="1" dirty="0"/>
              <a:t>Entscheidend ist die gültigen FCI-IGP 2019</a:t>
            </a:r>
          </a:p>
          <a:p>
            <a:pPr marL="0" indent="0">
              <a:buNone/>
            </a:pPr>
            <a:r>
              <a:rPr lang="de-DE" dirty="0"/>
              <a:t>    Ausnahme: </a:t>
            </a:r>
          </a:p>
          <a:p>
            <a:pPr lvl="1"/>
            <a:r>
              <a:rPr lang="de-DE" dirty="0"/>
              <a:t>Beschlüsse des VDH-Ausschusses</a:t>
            </a:r>
          </a:p>
          <a:p>
            <a:pPr lvl="1"/>
            <a:r>
              <a:rPr lang="de-DE" dirty="0"/>
              <a:t>Beschlüsse des </a:t>
            </a:r>
            <a:r>
              <a:rPr lang="de-DE" dirty="0" smtClean="0"/>
              <a:t>KfT </a:t>
            </a:r>
            <a:r>
              <a:rPr lang="de-DE" dirty="0"/>
              <a:t>(nur gültig im Bereich des </a:t>
            </a:r>
            <a:r>
              <a:rPr lang="de-DE" dirty="0" smtClean="0"/>
              <a:t>KfT)</a:t>
            </a:r>
            <a:endParaRPr lang="de-DE" dirty="0"/>
          </a:p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DF4DAD81-8E59-5A49-B3C4-2366233D8EE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6975"/>
            <a:ext cx="381635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1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effectLst/>
              </a:rPr>
              <a:t>Markierungen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673135"/>
            <a:ext cx="8640960" cy="424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u="sng" dirty="0"/>
              <a:t>Muss für HF, LR + Helfer gut sichtbar sein</a:t>
            </a:r>
          </a:p>
          <a:p>
            <a:endParaRPr lang="de-DE" sz="2800" b="1" dirty="0"/>
          </a:p>
          <a:p>
            <a:pPr>
              <a:lnSpc>
                <a:spcPct val="110000"/>
              </a:lnSpc>
            </a:pPr>
            <a:r>
              <a:rPr lang="de-DE" sz="2800" b="1" dirty="0" smtClean="0"/>
              <a:t>- Standort </a:t>
            </a:r>
            <a:r>
              <a:rPr lang="de-DE" sz="2800" b="1" dirty="0"/>
              <a:t>HF </a:t>
            </a:r>
          </a:p>
          <a:p>
            <a:pPr lvl="1">
              <a:lnSpc>
                <a:spcPct val="110000"/>
              </a:lnSpc>
            </a:pPr>
            <a:r>
              <a:rPr lang="de-DE" sz="2800" b="1" dirty="0" smtClean="0"/>
              <a:t>- Abrufen </a:t>
            </a:r>
            <a:r>
              <a:rPr lang="de-DE" sz="2800" b="1" dirty="0"/>
              <a:t>aus dem Verbellversteck</a:t>
            </a:r>
          </a:p>
          <a:p>
            <a:pPr>
              <a:lnSpc>
                <a:spcPct val="110000"/>
              </a:lnSpc>
            </a:pPr>
            <a:r>
              <a:rPr lang="de-DE" sz="2800" b="1" dirty="0" smtClean="0"/>
              <a:t>- Standpunkt </a:t>
            </a:r>
            <a:r>
              <a:rPr lang="de-DE" sz="2800" b="1" dirty="0"/>
              <a:t>Helfer </a:t>
            </a:r>
          </a:p>
          <a:p>
            <a:pPr marL="742846" lvl="2" indent="-342900">
              <a:lnSpc>
                <a:spcPct val="110000"/>
              </a:lnSpc>
              <a:buFont typeface="Symbol" charset="2"/>
              <a:buChar char="-"/>
            </a:pPr>
            <a:r>
              <a:rPr lang="de-DE" sz="2800" b="1" dirty="0"/>
              <a:t>Flucht + Ende der Distanz (20 Schritte)</a:t>
            </a:r>
          </a:p>
          <a:p>
            <a:pPr>
              <a:lnSpc>
                <a:spcPct val="110000"/>
              </a:lnSpc>
            </a:pPr>
            <a:r>
              <a:rPr lang="de-DE" sz="2800" b="1" dirty="0" smtClean="0"/>
              <a:t>- Ablageposition </a:t>
            </a:r>
            <a:r>
              <a:rPr lang="de-DE" sz="2800" b="1" dirty="0"/>
              <a:t>Hund Flucht</a:t>
            </a:r>
          </a:p>
          <a:p>
            <a:pPr>
              <a:lnSpc>
                <a:spcPct val="110000"/>
              </a:lnSpc>
            </a:pPr>
            <a:r>
              <a:rPr lang="de-DE" sz="2800" b="1" dirty="0" smtClean="0"/>
              <a:t>- Markierung </a:t>
            </a:r>
            <a:r>
              <a:rPr lang="de-DE" sz="2800" b="1" dirty="0"/>
              <a:t>HF </a:t>
            </a:r>
          </a:p>
          <a:p>
            <a:pPr lvl="1">
              <a:lnSpc>
                <a:spcPct val="110000"/>
              </a:lnSpc>
            </a:pPr>
            <a:r>
              <a:rPr lang="de-DE" sz="2800" b="1" dirty="0"/>
              <a:t> </a:t>
            </a:r>
            <a:r>
              <a:rPr lang="de-DE" sz="2800" b="1" dirty="0" smtClean="0"/>
              <a:t>- „</a:t>
            </a:r>
            <a:r>
              <a:rPr lang="de-DE" sz="2800" b="1" dirty="0"/>
              <a:t>Angriff auf den Hund a. d. Bewegung“</a:t>
            </a:r>
          </a:p>
        </p:txBody>
      </p:sp>
    </p:spTree>
    <p:extLst>
      <p:ext uri="{BB962C8B-B14F-4D97-AF65-F5344CB8AC3E}">
        <p14:creationId xmlns:p14="http://schemas.microsoft.com/office/powerpoint/2010/main" val="3955401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Bewertung Hundeverhalten</a:t>
            </a:r>
          </a:p>
        </p:txBody>
      </p:sp>
      <p:sp>
        <p:nvSpPr>
          <p:cNvPr id="3" name="Rechteck 2"/>
          <p:cNvSpPr/>
          <p:nvPr/>
        </p:nvSpPr>
        <p:spPr>
          <a:xfrm>
            <a:off x="179512" y="1814712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de-DE" sz="2400" dirty="0" smtClean="0"/>
              <a:t>Selbstsicheres</a:t>
            </a:r>
            <a:r>
              <a:rPr lang="de-DE" sz="2400" dirty="0"/>
              <a:t>, unbeeindrucktes Reagieren auf Angriffe </a:t>
            </a:r>
            <a:r>
              <a:rPr lang="de-DE" sz="2400" dirty="0" smtClean="0"/>
              <a:t>mit festen</a:t>
            </a:r>
            <a:r>
              <a:rPr lang="de-DE" sz="2400" dirty="0"/>
              <a:t>, vollen und ruhigem Griff bis zum </a:t>
            </a:r>
            <a:r>
              <a:rPr lang="de-DE" sz="2400" dirty="0" smtClean="0"/>
              <a:t>Ablassen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endParaRPr lang="de-DE" sz="2400" dirty="0"/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de-DE" sz="2400" dirty="0" smtClean="0"/>
              <a:t>Unbeeindrucktes </a:t>
            </a:r>
            <a:r>
              <a:rPr lang="de-DE" sz="2400" dirty="0"/>
              <a:t>Verhalten während der </a:t>
            </a:r>
            <a:r>
              <a:rPr lang="de-DE" sz="2400" dirty="0" smtClean="0"/>
              <a:t>Belastung</a:t>
            </a:r>
          </a:p>
          <a:p>
            <a:pPr>
              <a:lnSpc>
                <a:spcPct val="130000"/>
              </a:lnSpc>
            </a:pPr>
            <a:endParaRPr lang="de-DE" sz="2400" dirty="0" smtClean="0"/>
          </a:p>
          <a:p>
            <a:pPr>
              <a:lnSpc>
                <a:spcPct val="130000"/>
              </a:lnSpc>
            </a:pPr>
            <a:r>
              <a:rPr lang="de-DE" sz="2400" dirty="0" smtClean="0"/>
              <a:t>-   Aufmerksames </a:t>
            </a:r>
            <a:r>
              <a:rPr lang="de-DE" sz="2400" dirty="0"/>
              <a:t>und dominantes Bewachen dicht am HL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Einschränkungen </a:t>
            </a:r>
          </a:p>
          <a:p>
            <a:pPr algn="ctr"/>
            <a:r>
              <a:rPr lang="de-DE" sz="2400" b="1" dirty="0"/>
              <a:t>werden entsprechend entwertet</a:t>
            </a:r>
          </a:p>
        </p:txBody>
      </p:sp>
    </p:spTree>
    <p:extLst>
      <p:ext uri="{BB962C8B-B14F-4D97-AF65-F5344CB8AC3E}">
        <p14:creationId xmlns:p14="http://schemas.microsoft.com/office/powerpoint/2010/main" val="192638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dirty="0" smtClean="0">
                <a:solidFill>
                  <a:schemeClr val="tx1"/>
                </a:solidFill>
              </a:rPr>
              <a:t>1</a:t>
            </a:r>
            <a:r>
              <a:rPr lang="de-DE" sz="2400" dirty="0">
                <a:solidFill>
                  <a:schemeClr val="tx1"/>
                </a:solidFill>
              </a:rPr>
              <a:t>. HZ selbstständig, weitere auf LR A.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max 2. Zusatz HZ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Seitentransport, Hund fasst noch einmal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ein weiteres HZ zur Kontrolle erlaubt</a:t>
            </a:r>
            <a:br>
              <a:rPr lang="de-DE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endParaRPr lang="de-DE" sz="3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66668"/>
              </p:ext>
            </p:extLst>
          </p:nvPr>
        </p:nvGraphicFramePr>
        <p:xfrm>
          <a:off x="179512" y="332657"/>
          <a:ext cx="8568952" cy="40324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4476"/>
                <a:gridCol w="4284476"/>
              </a:tblGrid>
              <a:tr h="447783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Bewertung, Zusatz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Punktabzug</a:t>
                      </a:r>
                    </a:p>
                  </a:txBody>
                  <a:tcPr/>
                </a:tc>
              </a:tr>
              <a:tr h="358466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Zögerndes Ablassen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0,5 </a:t>
                      </a:r>
                      <a:r>
                        <a:rPr lang="mr-IN" sz="16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 3,0</a:t>
                      </a:r>
                    </a:p>
                  </a:txBody>
                  <a:tcPr/>
                </a:tc>
              </a:tr>
              <a:tr h="645239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de-DE" sz="1600" b="1" dirty="0" smtClean="0">
                          <a:latin typeface="Arial"/>
                          <a:cs typeface="Arial"/>
                        </a:rPr>
                        <a:t>. Zusatz HZ,</a:t>
                      </a:r>
                      <a:r>
                        <a:rPr lang="de-DE" sz="16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s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ofortiges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Ablassen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3,0</a:t>
                      </a:r>
                    </a:p>
                  </a:txBody>
                  <a:tcPr/>
                </a:tc>
              </a:tr>
              <a:tr h="645239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1.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Zusatz </a:t>
                      </a:r>
                      <a:r>
                        <a:rPr lang="de-DE" sz="1600" b="1" dirty="0" smtClean="0">
                          <a:latin typeface="Arial"/>
                          <a:cs typeface="Arial"/>
                        </a:rPr>
                        <a:t>HZ,</a:t>
                      </a:r>
                      <a:r>
                        <a:rPr lang="de-DE" sz="16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zögerndes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Ablassen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3,5 </a:t>
                      </a:r>
                      <a:r>
                        <a:rPr lang="mr-IN" sz="16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 6,0</a:t>
                      </a:r>
                    </a:p>
                  </a:txBody>
                  <a:tcPr/>
                </a:tc>
              </a:tr>
              <a:tr h="645239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de-DE" sz="1600" b="1" dirty="0" smtClean="0">
                          <a:latin typeface="Arial"/>
                          <a:cs typeface="Arial"/>
                        </a:rPr>
                        <a:t>. Zusatz HZ,</a:t>
                      </a:r>
                      <a:r>
                        <a:rPr lang="de-DE" sz="16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s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ofortiges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Ablassen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6,0</a:t>
                      </a:r>
                    </a:p>
                  </a:txBody>
                  <a:tcPr/>
                </a:tc>
              </a:tr>
              <a:tr h="645239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2. Zusatz </a:t>
                      </a:r>
                      <a:r>
                        <a:rPr lang="de-DE" sz="1600" b="1" dirty="0" smtClean="0">
                          <a:latin typeface="Arial"/>
                          <a:cs typeface="Arial"/>
                        </a:rPr>
                        <a:t>HZ,</a:t>
                      </a:r>
                      <a:r>
                        <a:rPr lang="de-DE" sz="16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zögerndes</a:t>
                      </a:r>
                      <a:r>
                        <a:rPr lang="de-DE" sz="1600" b="1" baseline="0" dirty="0">
                          <a:latin typeface="Arial"/>
                          <a:cs typeface="Arial"/>
                        </a:rPr>
                        <a:t> Ablassen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6,5 </a:t>
                      </a:r>
                      <a:r>
                        <a:rPr lang="mr-IN" sz="16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 9,0</a:t>
                      </a:r>
                    </a:p>
                  </a:txBody>
                  <a:tcPr/>
                </a:tc>
              </a:tr>
              <a:tr h="645239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/>
                          <a:cs typeface="Arial"/>
                        </a:rPr>
                        <a:t>Kein </a:t>
                      </a:r>
                      <a:r>
                        <a:rPr lang="de-DE" sz="1600" b="1" dirty="0" smtClean="0">
                          <a:latin typeface="Arial"/>
                          <a:cs typeface="Arial"/>
                        </a:rPr>
                        <a:t>Ablassen, 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nach 2. Zusatz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Arial"/>
                          <a:cs typeface="Arial"/>
                        </a:rPr>
                        <a:t>Disqualifikation</a:t>
                      </a:r>
                      <a:endParaRPr lang="de-DE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88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Anmeldung beim LR 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766237"/>
            <a:ext cx="8496944" cy="413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/>
              <a:t>In GS beim LR</a:t>
            </a:r>
          </a:p>
          <a:p>
            <a:pPr>
              <a:lnSpc>
                <a:spcPct val="110000"/>
              </a:lnSpc>
            </a:pPr>
            <a:r>
              <a:rPr lang="de-DE" sz="2400" b="1" dirty="0" smtClean="0"/>
              <a:t>- Angeleint </a:t>
            </a:r>
            <a:r>
              <a:rPr lang="de-DE" sz="2400" b="1" dirty="0"/>
              <a:t>bei IGP-V + IGP 1</a:t>
            </a:r>
          </a:p>
          <a:p>
            <a:pPr>
              <a:lnSpc>
                <a:spcPct val="110000"/>
              </a:lnSpc>
            </a:pPr>
            <a:r>
              <a:rPr lang="de-DE" sz="2400" b="1" dirty="0" smtClean="0"/>
              <a:t>- Freifolge </a:t>
            </a:r>
            <a:r>
              <a:rPr lang="de-DE" sz="2400" b="1" dirty="0"/>
              <a:t>bei IGP 2 +3</a:t>
            </a:r>
          </a:p>
          <a:p>
            <a:pPr>
              <a:lnSpc>
                <a:spcPct val="110000"/>
              </a:lnSpc>
            </a:pPr>
            <a:endParaRPr lang="de-DE" sz="2400" b="1" dirty="0"/>
          </a:p>
          <a:p>
            <a:pPr>
              <a:lnSpc>
                <a:spcPct val="110000"/>
              </a:lnSpc>
            </a:pPr>
            <a:r>
              <a:rPr lang="de-DE" sz="2400" b="1" dirty="0"/>
              <a:t>Als Anmeldung gilt (</a:t>
            </a:r>
            <a:r>
              <a:rPr lang="de-DE" sz="2400" b="1" dirty="0">
                <a:sym typeface="Wingdings" pitchFamily="2" charset="2"/>
              </a:rPr>
              <a:t>besser die Bewertung beginnt)</a:t>
            </a:r>
            <a:endParaRPr lang="de-DE" sz="2400" b="1" dirty="0"/>
          </a:p>
          <a:p>
            <a:pPr>
              <a:lnSpc>
                <a:spcPct val="110000"/>
              </a:lnSpc>
            </a:pPr>
            <a:r>
              <a:rPr lang="de-DE" sz="2400" b="1" dirty="0" smtClean="0"/>
              <a:t>- HF </a:t>
            </a:r>
            <a:r>
              <a:rPr lang="de-DE" sz="2400" b="1" dirty="0"/>
              <a:t>in GS für „Revieren“ in Richtung LR</a:t>
            </a:r>
          </a:p>
          <a:p>
            <a:pPr lvl="1">
              <a:lnSpc>
                <a:spcPct val="110000"/>
              </a:lnSpc>
            </a:pPr>
            <a:r>
              <a:rPr lang="de-DE" sz="2400" b="1" dirty="0" smtClean="0"/>
              <a:t>- Bei </a:t>
            </a:r>
            <a:r>
              <a:rPr lang="de-DE" sz="2400" b="1" dirty="0"/>
              <a:t>IGP</a:t>
            </a:r>
            <a:r>
              <a:rPr lang="mr-IN" sz="2400" b="1" dirty="0"/>
              <a:t>–</a:t>
            </a:r>
            <a:r>
              <a:rPr lang="de-DE" sz="2400" b="1" dirty="0"/>
              <a:t>V + 1 hier ableinen</a:t>
            </a:r>
          </a:p>
          <a:p>
            <a:pPr>
              <a:lnSpc>
                <a:spcPct val="110000"/>
              </a:lnSpc>
            </a:pPr>
            <a:r>
              <a:rPr lang="de-DE" sz="2400" b="1" dirty="0" smtClean="0"/>
              <a:t>- Heben </a:t>
            </a:r>
            <a:r>
              <a:rPr lang="de-DE" sz="2400" b="1" dirty="0"/>
              <a:t>des Armes</a:t>
            </a:r>
          </a:p>
          <a:p>
            <a:pPr>
              <a:lnSpc>
                <a:spcPct val="110000"/>
              </a:lnSpc>
            </a:pPr>
            <a:r>
              <a:rPr lang="de-DE" sz="2400" b="1" dirty="0" smtClean="0"/>
              <a:t>- Freigabe </a:t>
            </a:r>
            <a:r>
              <a:rPr lang="de-DE" sz="2400" b="1" dirty="0"/>
              <a:t>LR </a:t>
            </a:r>
            <a:r>
              <a:rPr lang="de-DE" sz="24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400" b="1" dirty="0">
                <a:sym typeface="Wingdings"/>
              </a:rPr>
              <a:t> Übungsbeginn</a:t>
            </a:r>
          </a:p>
          <a:p>
            <a:pPr>
              <a:lnSpc>
                <a:spcPct val="110000"/>
              </a:lnSpc>
            </a:pPr>
            <a:r>
              <a:rPr lang="de-DE" sz="2400" b="1" dirty="0" smtClean="0"/>
              <a:t>- Erneutes </a:t>
            </a:r>
            <a:r>
              <a:rPr lang="de-DE" sz="2400" b="1" dirty="0"/>
              <a:t>Ausrichtung möglich</a:t>
            </a:r>
          </a:p>
        </p:txBody>
      </p:sp>
    </p:spTree>
    <p:extLst>
      <p:ext uri="{BB962C8B-B14F-4D97-AF65-F5344CB8AC3E}">
        <p14:creationId xmlns:p14="http://schemas.microsoft.com/office/powerpoint/2010/main" val="3911944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635670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  <a:t>Verstecke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2000" dirty="0"/>
              <a:t>Alle 6 Verstecke müssen in jeder Prüfungsstufe  (IGP 1-3) gestaffelt aufgestellt sein</a:t>
            </a:r>
          </a:p>
          <a:p>
            <a:pPr>
              <a:lnSpc>
                <a:spcPct val="120000"/>
              </a:lnSpc>
            </a:pPr>
            <a:r>
              <a:rPr lang="de-DE" sz="2000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Platz muss geeignet </a:t>
            </a:r>
            <a:r>
              <a:rPr lang="de-DE" sz="20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sein</a:t>
            </a:r>
          </a:p>
          <a:p>
            <a:pPr>
              <a:lnSpc>
                <a:spcPct val="120000"/>
              </a:lnSpc>
            </a:pPr>
            <a:endParaRPr lang="de-DE" sz="1600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de-DE" sz="1600" u="sng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000" b="1" u="sng" dirty="0">
                <a:latin typeface="Arial"/>
                <a:cs typeface="Arial"/>
              </a:rPr>
              <a:t>Revieren: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Arial"/>
                <a:cs typeface="Arial"/>
              </a:rPr>
              <a:t>IGP 1		direkt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Arial"/>
                <a:cs typeface="Arial"/>
              </a:rPr>
              <a:t>IGP 2		4 V.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Arial"/>
                <a:cs typeface="Arial"/>
              </a:rPr>
              <a:t>IGP 3		6 V.</a:t>
            </a:r>
          </a:p>
          <a:p>
            <a:pPr>
              <a:lnSpc>
                <a:spcPct val="120000"/>
              </a:lnSpc>
            </a:pPr>
            <a:endParaRPr lang="de-DE" sz="1600" u="sng" dirty="0"/>
          </a:p>
        </p:txBody>
      </p:sp>
      <p:pic>
        <p:nvPicPr>
          <p:cNvPr id="5" name="Bild 6" descr="Bildschirmfoto 2018-05-13 um 16.19.27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881"/>
          <a:stretch/>
        </p:blipFill>
        <p:spPr>
          <a:xfrm>
            <a:off x="3575050" y="1650738"/>
            <a:ext cx="5389438" cy="401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158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658" y="287542"/>
            <a:ext cx="8229600" cy="1701298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Revieren 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HZ „Revier /Voran“, „hier + Name“</a:t>
            </a:r>
          </a:p>
        </p:txBody>
      </p:sp>
      <p:sp>
        <p:nvSpPr>
          <p:cNvPr id="3" name="Rechteck 2"/>
          <p:cNvSpPr/>
          <p:nvPr/>
        </p:nvSpPr>
        <p:spPr>
          <a:xfrm>
            <a:off x="107504" y="2053239"/>
            <a:ext cx="8856984" cy="368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800" dirty="0" smtClean="0"/>
              <a:t>- </a:t>
            </a:r>
            <a:r>
              <a:rPr lang="de-DE" sz="2800" b="1" u="sng" dirty="0" smtClean="0"/>
              <a:t>Schnelles</a:t>
            </a:r>
            <a:r>
              <a:rPr lang="de-DE" sz="2800" b="1" u="sng" dirty="0"/>
              <a:t>, zielstrebiges </a:t>
            </a:r>
            <a:r>
              <a:rPr lang="de-DE" sz="2800" dirty="0"/>
              <a:t>Anlaufen der </a:t>
            </a:r>
            <a:r>
              <a:rPr lang="de-DE" sz="2800" dirty="0" smtClean="0"/>
              <a:t>Versteckes</a:t>
            </a:r>
            <a:endParaRPr lang="de-DE" sz="2800" dirty="0"/>
          </a:p>
          <a:p>
            <a:pPr>
              <a:lnSpc>
                <a:spcPct val="120000"/>
              </a:lnSpc>
            </a:pPr>
            <a:r>
              <a:rPr lang="de-DE" sz="2800" dirty="0" smtClean="0"/>
              <a:t>- </a:t>
            </a:r>
            <a:r>
              <a:rPr lang="de-DE" sz="2800" b="1" u="sng" dirty="0" smtClean="0"/>
              <a:t>Enges</a:t>
            </a:r>
            <a:r>
              <a:rPr lang="de-DE" sz="2800" b="1" u="sng" dirty="0"/>
              <a:t>, aufmerksames </a:t>
            </a:r>
            <a:r>
              <a:rPr lang="de-DE" sz="2800" dirty="0"/>
              <a:t>Umlaufen der </a:t>
            </a:r>
            <a:r>
              <a:rPr lang="de-DE" sz="2800" dirty="0" smtClean="0"/>
              <a:t>Versteckes</a:t>
            </a:r>
            <a:endParaRPr lang="de-DE" sz="2800" dirty="0"/>
          </a:p>
          <a:p>
            <a:pPr>
              <a:lnSpc>
                <a:spcPct val="120000"/>
              </a:lnSpc>
            </a:pPr>
            <a:r>
              <a:rPr lang="de-DE" sz="2800" dirty="0" smtClean="0"/>
              <a:t>- Auf </a:t>
            </a:r>
            <a:r>
              <a:rPr lang="de-DE" sz="2800" dirty="0"/>
              <a:t>HZ „hier“ </a:t>
            </a:r>
            <a:r>
              <a:rPr lang="de-DE" sz="2800" b="1" u="sng" dirty="0"/>
              <a:t>erkennbares Anlaufen des HF</a:t>
            </a:r>
          </a:p>
          <a:p>
            <a:pPr>
              <a:lnSpc>
                <a:spcPct val="120000"/>
              </a:lnSpc>
            </a:pPr>
            <a:r>
              <a:rPr lang="de-DE" sz="2800" dirty="0" smtClean="0"/>
              <a:t>- Gutes </a:t>
            </a:r>
            <a:r>
              <a:rPr lang="de-DE" sz="2800" dirty="0"/>
              <a:t>Lenken und Leiten</a:t>
            </a:r>
          </a:p>
          <a:p>
            <a:pPr>
              <a:lnSpc>
                <a:spcPct val="120000"/>
              </a:lnSpc>
            </a:pPr>
            <a:r>
              <a:rPr lang="de-DE" sz="2800" dirty="0" smtClean="0"/>
              <a:t>- HF </a:t>
            </a:r>
            <a:r>
              <a:rPr lang="de-DE" sz="2800" dirty="0"/>
              <a:t>Normalschritt auf Mittellinie</a:t>
            </a:r>
          </a:p>
          <a:p>
            <a:pPr>
              <a:lnSpc>
                <a:spcPct val="120000"/>
              </a:lnSpc>
            </a:pPr>
            <a:endParaRPr lang="de-DE" sz="2800" dirty="0"/>
          </a:p>
          <a:p>
            <a:pPr>
              <a:lnSpc>
                <a:spcPct val="120000"/>
              </a:lnSpc>
            </a:pPr>
            <a:r>
              <a:rPr lang="de-DE" sz="2800" dirty="0"/>
              <a:t>Einschränkungen entwerten entsprechend</a:t>
            </a:r>
          </a:p>
        </p:txBody>
      </p:sp>
    </p:spTree>
    <p:extLst>
      <p:ext uri="{BB962C8B-B14F-4D97-AF65-F5344CB8AC3E}">
        <p14:creationId xmlns:p14="http://schemas.microsoft.com/office/powerpoint/2010/main" val="2128777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Entwertung:       Revieren </a:t>
            </a:r>
          </a:p>
        </p:txBody>
      </p:sp>
      <p:sp>
        <p:nvSpPr>
          <p:cNvPr id="3" name="Rechteck 2"/>
          <p:cNvSpPr/>
          <p:nvPr/>
        </p:nvSpPr>
        <p:spPr>
          <a:xfrm>
            <a:off x="179512" y="1622352"/>
            <a:ext cx="864096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800" dirty="0"/>
              <a:t>HF nimmt Hund in GS</a:t>
            </a:r>
          </a:p>
          <a:p>
            <a:pPr>
              <a:lnSpc>
                <a:spcPct val="110000"/>
              </a:lnSpc>
            </a:pPr>
            <a:r>
              <a:rPr lang="de-DE" sz="2800" dirty="0" smtClean="0"/>
              <a:t>- Revieren </a:t>
            </a:r>
            <a:r>
              <a:rPr lang="de-DE" sz="2800" dirty="0"/>
              <a:t>			</a:t>
            </a:r>
            <a:r>
              <a:rPr lang="de-DE" sz="2800" dirty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de-DE" sz="2800" dirty="0" smtClean="0"/>
              <a:t>Null </a:t>
            </a:r>
            <a:r>
              <a:rPr lang="de-DE" sz="2800" dirty="0"/>
              <a:t>P.</a:t>
            </a:r>
          </a:p>
          <a:p>
            <a:pPr marL="914400" lvl="1" indent="-457200">
              <a:lnSpc>
                <a:spcPct val="110000"/>
              </a:lnSpc>
              <a:buFontTx/>
              <a:buChar char="-"/>
            </a:pPr>
            <a:r>
              <a:rPr lang="de-DE" sz="2800" dirty="0" smtClean="0"/>
              <a:t>Fortsetzung </a:t>
            </a:r>
            <a:r>
              <a:rPr lang="de-DE" sz="2800" dirty="0"/>
              <a:t>möglich, wenn Hund sich </a:t>
            </a:r>
            <a:r>
              <a:rPr lang="de-DE" sz="2800" dirty="0" smtClean="0"/>
              <a:t>wieder                 einsetzen </a:t>
            </a:r>
            <a:r>
              <a:rPr lang="de-DE" sz="2800" dirty="0"/>
              <a:t>lässt.</a:t>
            </a:r>
          </a:p>
          <a:p>
            <a:pPr lvl="1">
              <a:lnSpc>
                <a:spcPct val="110000"/>
              </a:lnSpc>
            </a:pPr>
            <a:r>
              <a:rPr lang="de-DE" sz="2800" dirty="0" smtClean="0"/>
              <a:t>-    erneute  </a:t>
            </a:r>
            <a:r>
              <a:rPr lang="de-DE" sz="2800" dirty="0"/>
              <a:t>GS 	</a:t>
            </a:r>
            <a:r>
              <a:rPr lang="de-DE" sz="28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de-DE" sz="2800" dirty="0">
                <a:ea typeface="Wingdings"/>
                <a:sym typeface="Wingdings"/>
              </a:rPr>
              <a:t>Abbruch</a:t>
            </a:r>
            <a:endParaRPr lang="de-DE" sz="2800" dirty="0"/>
          </a:p>
          <a:p>
            <a:pPr>
              <a:lnSpc>
                <a:spcPct val="110000"/>
              </a:lnSpc>
            </a:pPr>
            <a:endParaRPr lang="de-DE" sz="2800" dirty="0"/>
          </a:p>
          <a:p>
            <a:pPr>
              <a:lnSpc>
                <a:spcPct val="110000"/>
              </a:lnSpc>
            </a:pPr>
            <a:r>
              <a:rPr lang="de-DE" sz="2800" dirty="0"/>
              <a:t>Hund hat Helfer noch nicht erkannt </a:t>
            </a:r>
          </a:p>
          <a:p>
            <a:pPr>
              <a:lnSpc>
                <a:spcPct val="110000"/>
              </a:lnSpc>
            </a:pPr>
            <a:r>
              <a:rPr lang="de-DE" sz="2800" dirty="0" smtClean="0"/>
              <a:t>- zwei </a:t>
            </a:r>
            <a:r>
              <a:rPr lang="de-DE" sz="2800" dirty="0"/>
              <a:t>weitere Versuche direkt ins V. möglich</a:t>
            </a:r>
          </a:p>
          <a:p>
            <a:pPr lvl="1">
              <a:lnSpc>
                <a:spcPct val="110000"/>
              </a:lnSpc>
            </a:pPr>
            <a:r>
              <a:rPr lang="de-DE" sz="2800" dirty="0" smtClean="0"/>
              <a:t>- wenn </a:t>
            </a:r>
            <a:r>
              <a:rPr lang="de-DE" sz="2800" dirty="0"/>
              <a:t>nein  		</a:t>
            </a:r>
            <a:r>
              <a:rPr lang="de-DE" sz="2800" dirty="0">
                <a:latin typeface="Wingdings"/>
                <a:ea typeface="Wingdings"/>
                <a:cs typeface="Wingdings"/>
                <a:sym typeface="Wingdings"/>
              </a:rPr>
              <a:t>		</a:t>
            </a:r>
            <a:r>
              <a:rPr lang="de-DE" sz="2800" dirty="0">
                <a:ea typeface="Wingdings"/>
                <a:sym typeface="Wingdings"/>
              </a:rPr>
              <a:t>Abbruch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60493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3200" dirty="0">
                <a:solidFill>
                  <a:schemeClr val="tx1"/>
                </a:solidFill>
                <a:effectLst/>
                <a:ea typeface="ＭＳ Ｐゴシック" pitchFamily="34" charset="-128"/>
              </a:rPr>
              <a:t>Stellen und </a:t>
            </a:r>
            <a:r>
              <a:rPr lang="de-DE" sz="3200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  <a:t>Verbellen</a:t>
            </a:r>
            <a:br>
              <a:rPr lang="de-DE" sz="3200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</a:br>
            <a:r>
              <a:rPr lang="de-DE" sz="2800" b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/>
                <a:latin typeface="Book Antiqua"/>
                <a:cs typeface="Book Antiqua"/>
              </a:rPr>
              <a:t>Getrennte Bewertung (10 + 5 P)      ca 20 </a:t>
            </a:r>
            <a:r>
              <a:rPr lang="de-DE" sz="2800" b="0" dirty="0" err="1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/>
                <a:latin typeface="Book Antiqua"/>
                <a:cs typeface="Book Antiqua"/>
              </a:rPr>
              <a:t>sek</a:t>
            </a:r>
            <a:r>
              <a:rPr lang="en-US" sz="2800" b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/>
                <a:latin typeface="Book Antiqua"/>
                <a:ea typeface="ＭＳ Ｐゴシック" pitchFamily="34" charset="-128"/>
                <a:cs typeface="Book Antiqua"/>
              </a:rPr>
              <a:t/>
            </a:r>
            <a:br>
              <a:rPr lang="en-US" sz="2800" b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/>
                <a:latin typeface="Book Antiqua"/>
                <a:ea typeface="ＭＳ Ｐゴシック" pitchFamily="34" charset="-128"/>
                <a:cs typeface="Book Antiqua"/>
              </a:rPr>
            </a:br>
            <a:endParaRPr lang="de-DE" sz="2800" b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14835"/>
              </p:ext>
            </p:extLst>
          </p:nvPr>
        </p:nvGraphicFramePr>
        <p:xfrm>
          <a:off x="179512" y="1407160"/>
          <a:ext cx="8712968" cy="487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9405"/>
                <a:gridCol w="4253563"/>
              </a:tblGrid>
              <a:tr h="614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/>
                        <a:t>Stellen</a:t>
                      </a:r>
                    </a:p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/>
                        <a:t>Verbellen</a:t>
                      </a:r>
                      <a:endParaRPr lang="de-DE" sz="2400" dirty="0"/>
                    </a:p>
                  </a:txBody>
                  <a:tcPr/>
                </a:tc>
              </a:tr>
              <a:tr h="614876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de-DE" sz="3200" dirty="0" smtClean="0"/>
                        <a:t>Selbstbewusst</a:t>
                      </a:r>
                    </a:p>
                    <a:p>
                      <a:endParaRPr lang="de-DE" sz="3200" dirty="0" smtClean="0"/>
                    </a:p>
                    <a:p>
                      <a:r>
                        <a:rPr lang="de-DE" sz="3200" dirty="0" smtClean="0"/>
                        <a:t>-  aktiv</a:t>
                      </a:r>
                    </a:p>
                    <a:p>
                      <a:endParaRPr lang="de-DE" sz="3200" dirty="0" smtClean="0"/>
                    </a:p>
                    <a:p>
                      <a:r>
                        <a:rPr lang="de-DE" sz="3200" dirty="0" smtClean="0"/>
                        <a:t>-  aufmerksam</a:t>
                      </a:r>
                    </a:p>
                    <a:p>
                      <a:endParaRPr lang="de-DE" sz="3200" dirty="0" smtClean="0"/>
                    </a:p>
                    <a:p>
                      <a:r>
                        <a:rPr lang="de-DE" sz="3200" dirty="0" smtClean="0"/>
                        <a:t>-  drangvoll</a:t>
                      </a:r>
                    </a:p>
                    <a:p>
                      <a:endParaRPr lang="de-DE" sz="1800" dirty="0" smtClean="0">
                        <a:ln>
                          <a:solidFill>
                            <a:srgbClr val="000000"/>
                          </a:solidFill>
                        </a:ln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- anhaltend</a:t>
                      </a:r>
                    </a:p>
                    <a:p>
                      <a:endParaRPr lang="de-DE" sz="3200" dirty="0" smtClean="0"/>
                    </a:p>
                    <a:p>
                      <a:r>
                        <a:rPr lang="de-DE" sz="3200" dirty="0" smtClean="0"/>
                        <a:t>-  druckvoll</a:t>
                      </a:r>
                    </a:p>
                    <a:p>
                      <a:endParaRPr lang="de-DE" sz="3200" dirty="0" smtClean="0"/>
                    </a:p>
                    <a:p>
                      <a:r>
                        <a:rPr lang="de-DE" sz="3200" dirty="0" smtClean="0"/>
                        <a:t>-  energisch</a:t>
                      </a:r>
                    </a:p>
                    <a:p>
                      <a:endParaRPr lang="de-DE" sz="1800" dirty="0" smtClean="0"/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22932"/>
              </p:ext>
            </p:extLst>
          </p:nvPr>
        </p:nvGraphicFramePr>
        <p:xfrm>
          <a:off x="251520" y="548680"/>
          <a:ext cx="8712968" cy="615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56484"/>
                <a:gridCol w="4356484"/>
              </a:tblGrid>
              <a:tr h="47688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  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Stellen, Fehlverhalten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Entwertung</a:t>
                      </a:r>
                    </a:p>
                  </a:txBody>
                  <a:tcPr marL="180000" anchor="ctr"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Wingdings 2" pitchFamily="18" charset="2"/>
                        </a:rPr>
                        <a:t>Belästigen, </a:t>
                      </a:r>
                      <a:r>
                        <a:rPr lang="de-DE" sz="20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Wingdings 2" pitchFamily="18" charset="2"/>
                        </a:rPr>
                        <a:t>A</a:t>
                      </a:r>
                      <a:r>
                        <a:rPr lang="de-DE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Wingdings 2" pitchFamily="18" charset="2"/>
                        </a:rPr>
                        <a:t>nstoßen, Anspringen</a:t>
                      </a:r>
                      <a:endParaRPr lang="de-DE" sz="2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Bis mangelhaft</a:t>
                      </a:r>
                    </a:p>
                  </a:txBody>
                  <a:tcPr marL="180000" anchor="ctr"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de-DE" sz="2000" b="1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Beißen, lässt erst auf HZ ab</a:t>
                      </a:r>
                      <a:endParaRPr lang="de-DE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mangelhaft </a:t>
                      </a:r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bis - 14 </a:t>
                      </a:r>
                      <a:r>
                        <a:rPr lang="de-DE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Punkte</a:t>
                      </a:r>
                      <a:endParaRPr lang="de-DE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de-DE" sz="2000" b="1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verlässt HL </a:t>
                      </a:r>
                      <a:r>
                        <a:rPr lang="de-DE" sz="2000" b="1" i="0" u="sng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bevor</a:t>
                      </a:r>
                      <a:r>
                        <a:rPr lang="de-DE" sz="2000" b="1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HF Mittellinie verl.</a:t>
                      </a:r>
                    </a:p>
                    <a:p>
                      <a:r>
                        <a:rPr lang="de-DE" sz="2000" b="1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</a:t>
                      </a:r>
                      <a:r>
                        <a:rPr lang="de-DE" sz="2000" b="1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H. kann nochmal eingesetzt werden, bleibt Hund am HL </a:t>
                      </a:r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Fortsetzung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mangelhaft</a:t>
                      </a:r>
                    </a:p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- 14 </a:t>
                      </a:r>
                      <a:r>
                        <a:rPr lang="de-DE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Punkte</a:t>
                      </a:r>
                      <a:endParaRPr lang="de-DE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Kein erneuter Einsatz möglich,</a:t>
                      </a:r>
                    </a:p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verlässt HL erneut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Abbruch</a:t>
                      </a:r>
                    </a:p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TSB </a:t>
                      </a:r>
                      <a:r>
                        <a:rPr lang="de-DE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nicht</a:t>
                      </a:r>
                      <a:r>
                        <a:rPr lang="de-DE" sz="20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genügend</a:t>
                      </a:r>
                      <a:endParaRPr lang="de-DE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Hund verlässt HL b. Herantreten HF</a:t>
                      </a:r>
                    </a:p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Hund kommt HF vor HZ entgegen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Teilbewertung</a:t>
                      </a:r>
                      <a:r>
                        <a:rPr lang="de-DE" sz="20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de-DE" sz="20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im </a:t>
                      </a:r>
                      <a:r>
                        <a:rPr lang="de-DE" sz="20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mangelhaft</a:t>
                      </a:r>
                      <a:endParaRPr lang="de-DE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H. beißt, 1</a:t>
                      </a:r>
                      <a:r>
                        <a:rPr lang="de-DE" sz="2000" b="1" baseline="0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xHZ „aus, hier“(zusammen)</a:t>
                      </a:r>
                      <a:endParaRPr lang="de-DE" sz="2000" b="1" dirty="0">
                        <a:solidFill>
                          <a:srgbClr val="000000"/>
                        </a:solidFill>
                        <a:latin typeface="Arial"/>
                        <a:ea typeface="Wingdings"/>
                        <a:cs typeface="Arial"/>
                        <a:sym typeface="Wingdings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- 14 </a:t>
                      </a:r>
                      <a:r>
                        <a:rPr lang="de-DE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Punkte</a:t>
                      </a:r>
                      <a:endParaRPr lang="de-DE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</a:tr>
              <a:tr h="47688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H. kommt nicht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Disqualifikation</a:t>
                      </a:r>
                    </a:p>
                  </a:txBody>
                  <a:tcPr marL="180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8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Beenden </a:t>
            </a:r>
            <a:r>
              <a:rPr lang="de-DE" sz="3200" dirty="0">
                <a:solidFill>
                  <a:schemeClr val="tx1"/>
                </a:solidFill>
              </a:rPr>
              <a:t>Stellen + </a:t>
            </a:r>
            <a:r>
              <a:rPr lang="de-DE" sz="3200" dirty="0" smtClean="0">
                <a:solidFill>
                  <a:schemeClr val="tx1"/>
                </a:solidFill>
              </a:rPr>
              <a:t>Verbellen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800" dirty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Abrufposition 5 Schritte vom HL entfernt </a:t>
            </a:r>
            <a:r>
              <a:rPr lang="de-DE" sz="28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de-DE" sz="2800" dirty="0">
                <a:solidFill>
                  <a:schemeClr val="tx1"/>
                </a:solidFill>
                <a:latin typeface="Arial"/>
                <a:cs typeface="Arial"/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47958"/>
              </p:ext>
            </p:extLst>
          </p:nvPr>
        </p:nvGraphicFramePr>
        <p:xfrm>
          <a:off x="251520" y="2132856"/>
          <a:ext cx="8568952" cy="40145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4476"/>
                <a:gridCol w="4284476"/>
              </a:tblGrid>
              <a:tr h="936104">
                <a:tc>
                  <a:txBody>
                    <a:bodyPr/>
                    <a:lstStyle/>
                    <a:p>
                      <a:pPr marL="0" marR="0" lvl="0" indent="0" algn="l" defTabSz="45708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IGP-1   Freifolge</a:t>
                      </a:r>
                      <a:r>
                        <a:rPr lang="de-DE" sz="2400" b="1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möglich</a:t>
                      </a: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08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IGP-2 +3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0000" marR="68580" marT="0" marB="0" anchor="ctr"/>
                </a:tc>
              </a:tr>
              <a:tr h="1342948"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HF geht auf LR-A</a:t>
                      </a:r>
                      <a:r>
                        <a:rPr lang="de-DE" sz="2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auf die markierte Position </a:t>
                      </a:r>
                    </a:p>
                    <a:p>
                      <a:pPr marL="457200" lvl="0" indent="-4572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Auf LR-A in GS rufen anleinen </a:t>
                      </a:r>
                    </a:p>
                    <a:p>
                      <a:pPr marL="457200" lvl="0" indent="-4572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de-DE" sz="20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2000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alternativ</a:t>
                      </a:r>
                    </a:p>
                    <a:p>
                      <a:pPr marL="457200" lvl="0" indent="-4572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Herantreten an H.</a:t>
                      </a:r>
                    </a:p>
                    <a:p>
                      <a:pPr marL="457200" lvl="0" indent="-4572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mit HZ „sitz“ in</a:t>
                      </a:r>
                      <a:r>
                        <a:rPr lang="de-DE" sz="2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GS</a:t>
                      </a:r>
                    </a:p>
                    <a:p>
                      <a:pPr marL="457200" lvl="0" indent="-4572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Anleinen, zur Position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HF geht auf LR-A</a:t>
                      </a:r>
                      <a:r>
                        <a:rPr lang="de-DE" sz="2000" b="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2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auf die markierte Position </a:t>
                      </a: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de-DE" sz="2000" b="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457200" lvl="0" indent="-4572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Auf LR-A in GS rufen 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5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/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Abteilung C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 Schutzdienst IGP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de-DE" sz="4000" dirty="0" smtClean="0">
              <a:solidFill>
                <a:srgbClr val="FF0000"/>
              </a:solidFill>
            </a:endParaRPr>
          </a:p>
          <a:p>
            <a:endParaRPr lang="de-DE" sz="5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Geyer\Documents\Dokumente KLSP u. KFSP\Weltverband HP\IMG_57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46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81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  <a:t>Anfang und Ende einer Verteidigungsübung </a:t>
            </a:r>
            <a:b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  <a:t>bestimmt immer der Leistungsrichter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529680"/>
            <a:ext cx="3096344" cy="370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82069"/>
            <a:ext cx="3573016" cy="365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4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 3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9433" r="5037" b="1"/>
          <a:stretch/>
        </p:blipFill>
        <p:spPr>
          <a:xfrm>
            <a:off x="883578" y="454696"/>
            <a:ext cx="4241176" cy="2361166"/>
          </a:xfrm>
          <a:prstGeom prst="flowChartPunchedCar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647698" y="292100"/>
            <a:ext cx="7683501" cy="606425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     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3604" name="Rechthoek 4"/>
          <p:cNvSpPr>
            <a:spLocks noChangeAspect="1" noChangeArrowheads="1"/>
          </p:cNvSpPr>
          <p:nvPr/>
        </p:nvSpPr>
        <p:spPr bwMode="auto">
          <a:xfrm>
            <a:off x="1280391" y="499702"/>
            <a:ext cx="2330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603" name="Rechthoek 5"/>
          <p:cNvSpPr>
            <a:spLocks noChangeAspect="1" noChangeArrowheads="1"/>
          </p:cNvSpPr>
          <p:nvPr/>
        </p:nvSpPr>
        <p:spPr bwMode="auto">
          <a:xfrm>
            <a:off x="1263650" y="457200"/>
            <a:ext cx="2330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624" name="AutoShape 24"/>
          <p:cNvSpPr>
            <a:spLocks noChangeAspect="1" noChangeArrowheads="1"/>
          </p:cNvSpPr>
          <p:nvPr/>
        </p:nvSpPr>
        <p:spPr bwMode="auto">
          <a:xfrm>
            <a:off x="1263650" y="622300"/>
            <a:ext cx="23304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26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30" name="Rectangle 30"/>
          <p:cNvSpPr>
            <a:spLocks noChangeArrowheads="1"/>
          </p:cNvSpPr>
          <p:nvPr/>
        </p:nvSpPr>
        <p:spPr bwMode="auto">
          <a:xfrm>
            <a:off x="0" y="236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1695450" y="3401060"/>
            <a:ext cx="37973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62500" y="3401060"/>
            <a:ext cx="16002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4762500" y="3414894"/>
            <a:ext cx="0" cy="1779406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ultiplizieren 18"/>
          <p:cNvSpPr/>
          <p:nvPr/>
        </p:nvSpPr>
        <p:spPr>
          <a:xfrm>
            <a:off x="4305300" y="2943860"/>
            <a:ext cx="914400" cy="914400"/>
          </a:xfrm>
          <a:prstGeom prst="mathMultiply">
            <a:avLst>
              <a:gd name="adj1" fmla="val 2687"/>
            </a:avLst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49"/>
          <p:cNvCxnSpPr/>
          <p:nvPr/>
        </p:nvCxnSpPr>
        <p:spPr>
          <a:xfrm>
            <a:off x="4762500" y="3401060"/>
            <a:ext cx="1104900" cy="128524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362700" y="3401060"/>
            <a:ext cx="0" cy="4572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endCxn id="52" idx="2"/>
          </p:cNvCxnSpPr>
          <p:nvPr/>
        </p:nvCxnSpPr>
        <p:spPr>
          <a:xfrm flipV="1">
            <a:off x="4889502" y="5017023"/>
            <a:ext cx="375728" cy="3428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Bogen 51"/>
          <p:cNvSpPr/>
          <p:nvPr/>
        </p:nvSpPr>
        <p:spPr>
          <a:xfrm rot="6147794">
            <a:off x="4086451" y="2594535"/>
            <a:ext cx="2660198" cy="2208438"/>
          </a:xfrm>
          <a:prstGeom prst="arc">
            <a:avLst>
              <a:gd name="adj1" fmla="val 15593580"/>
              <a:gd name="adj2" fmla="val 21245094"/>
            </a:avLst>
          </a:prstGeom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Gerade Verbindung 57"/>
          <p:cNvCxnSpPr/>
          <p:nvPr/>
        </p:nvCxnSpPr>
        <p:spPr>
          <a:xfrm flipH="1">
            <a:off x="5124754" y="5057767"/>
            <a:ext cx="6046" cy="54293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6362700" y="3767601"/>
            <a:ext cx="419101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1327" y="4500943"/>
            <a:ext cx="2607352" cy="46166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Schritt 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m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4685495" y="5477898"/>
            <a:ext cx="2937930" cy="46166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 Schritt → 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1,05 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89817FEB-FD7D-FE4D-8290-67E063EC5D63}"/>
              </a:ext>
            </a:extLst>
          </p:cNvPr>
          <p:cNvSpPr txBox="1"/>
          <p:nvPr/>
        </p:nvSpPr>
        <p:spPr>
          <a:xfrm>
            <a:off x="5289548" y="499702"/>
            <a:ext cx="3204527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Markierung: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Schrittlänge ca. 70 cm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eschweifte Klammer links 7">
            <a:extLst>
              <a:ext uri="{FF2B5EF4-FFF2-40B4-BE49-F238E27FC236}">
                <a16:creationId xmlns:a16="http://schemas.microsoft.com/office/drawing/2014/main" xmlns="" id="{DD484239-D4BF-2C4B-AC34-E581DD9219B9}"/>
              </a:ext>
            </a:extLst>
          </p:cNvPr>
          <p:cNvSpPr/>
          <p:nvPr/>
        </p:nvSpPr>
        <p:spPr>
          <a:xfrm rot="16200000">
            <a:off x="4767996" y="5112547"/>
            <a:ext cx="360866" cy="379598"/>
          </a:xfrm>
          <a:prstGeom prst="leftBrace">
            <a:avLst>
              <a:gd name="adj1" fmla="val 0"/>
              <a:gd name="adj2" fmla="val 5226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links 8">
            <a:extLst>
              <a:ext uri="{FF2B5EF4-FFF2-40B4-BE49-F238E27FC236}">
                <a16:creationId xmlns:a16="http://schemas.microsoft.com/office/drawing/2014/main" xmlns="" id="{0658887A-838E-C145-BB03-E07DF9A0EF97}"/>
              </a:ext>
            </a:extLst>
          </p:cNvPr>
          <p:cNvSpPr/>
          <p:nvPr/>
        </p:nvSpPr>
        <p:spPr>
          <a:xfrm>
            <a:off x="3346523" y="3414894"/>
            <a:ext cx="1412107" cy="1677807"/>
          </a:xfrm>
          <a:prstGeom prst="leftBrace">
            <a:avLst>
              <a:gd name="adj1" fmla="val 6901"/>
              <a:gd name="adj2" fmla="val 7720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00EAEAE9-98CC-6C49-A104-86D9EAE968A3}"/>
              </a:ext>
            </a:extLst>
          </p:cNvPr>
          <p:cNvSpPr txBox="1"/>
          <p:nvPr/>
        </p:nvSpPr>
        <p:spPr>
          <a:xfrm>
            <a:off x="1183322" y="2943860"/>
            <a:ext cx="274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Flucht</a:t>
            </a:r>
          </a:p>
          <a:p>
            <a:endParaRPr lang="de-D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 Schritt →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18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Verhinderung eines Fluchtversuches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-32719016"/>
            <a:ext cx="8676456" cy="3887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endParaRPr lang="de-DE" sz="2400" dirty="0" smtClean="0"/>
          </a:p>
          <a:p>
            <a:pPr marL="36000">
              <a:spcAft>
                <a:spcPts val="1800"/>
              </a:spcAft>
            </a:pPr>
            <a:r>
              <a:rPr lang="de-DE" sz="2400" b="1" dirty="0" smtClean="0"/>
              <a:t>- Helfer </a:t>
            </a:r>
            <a:r>
              <a:rPr lang="de-DE" sz="2400" b="1" dirty="0"/>
              <a:t>tritt auf HF-A. aus dem Versteck +  </a:t>
            </a:r>
          </a:p>
          <a:p>
            <a:pPr>
              <a:spcAft>
                <a:spcPts val="1800"/>
              </a:spcAft>
            </a:pPr>
            <a:r>
              <a:rPr lang="de-DE" sz="2400" b="1" dirty="0" smtClean="0"/>
              <a:t>   geht </a:t>
            </a:r>
            <a:r>
              <a:rPr lang="de-DE" sz="2400" b="1" dirty="0"/>
              <a:t>zum Fluchtpunkt</a:t>
            </a:r>
          </a:p>
          <a:p>
            <a:pPr marL="36000">
              <a:spcAft>
                <a:spcPts val="1800"/>
              </a:spcAft>
            </a:pPr>
            <a:r>
              <a:rPr lang="de-DE" sz="2400" b="1" dirty="0" smtClean="0"/>
              <a:t>- HF </a:t>
            </a:r>
            <a:r>
              <a:rPr lang="de-DE" sz="2400" b="1" dirty="0"/>
              <a:t>+ Hund in korrekter Fußposition zur </a:t>
            </a:r>
          </a:p>
          <a:p>
            <a:pPr>
              <a:spcAft>
                <a:spcPts val="1800"/>
              </a:spcAft>
            </a:pPr>
            <a:r>
              <a:rPr lang="de-DE" sz="2400" b="1" dirty="0" smtClean="0"/>
              <a:t>   Ablageposition</a:t>
            </a:r>
            <a:r>
              <a:rPr lang="de-DE" sz="2400" b="1" dirty="0"/>
              <a:t>, dann GS, dann Ablegen</a:t>
            </a:r>
          </a:p>
          <a:p>
            <a:pPr marL="36000">
              <a:spcAft>
                <a:spcPts val="1800"/>
              </a:spcAft>
            </a:pPr>
            <a:r>
              <a:rPr lang="de-DE" sz="2400" b="1" dirty="0" smtClean="0"/>
              <a:t>- HF </a:t>
            </a:r>
            <a:r>
              <a:rPr lang="de-DE" sz="2400" b="1" dirty="0"/>
              <a:t>zum Versteck in Sichtkontakt</a:t>
            </a:r>
          </a:p>
          <a:p>
            <a:pPr marL="36000">
              <a:spcAft>
                <a:spcPts val="1800"/>
              </a:spcAft>
            </a:pPr>
            <a:endParaRPr lang="de-DE" sz="2400" b="1" dirty="0"/>
          </a:p>
          <a:p>
            <a:pPr marL="0" lvl="1" indent="0" algn="ctr">
              <a:spcAft>
                <a:spcPts val="1800"/>
              </a:spcAft>
              <a:buNone/>
            </a:pPr>
            <a:r>
              <a:rPr lang="de-DE" sz="2400" b="1" dirty="0"/>
              <a:t>Bei IGP 1: Anleinen möglich</a:t>
            </a:r>
          </a:p>
        </p:txBody>
      </p:sp>
    </p:spTree>
    <p:extLst>
      <p:ext uri="{BB962C8B-B14F-4D97-AF65-F5344CB8AC3E}">
        <p14:creationId xmlns:p14="http://schemas.microsoft.com/office/powerpoint/2010/main" val="38298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Verhinderung eines Fluchtversuches</a:t>
            </a:r>
            <a:br>
              <a:rPr lang="de-DE" sz="3200" dirty="0">
                <a:solidFill>
                  <a:schemeClr val="tx1"/>
                </a:solidFill>
              </a:rPr>
            </a:b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1762390"/>
            <a:ext cx="8136904" cy="437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 smtClean="0"/>
              <a:t>- Fluchtversuch </a:t>
            </a:r>
            <a:r>
              <a:rPr lang="de-DE" sz="2400" b="1" dirty="0"/>
              <a:t>auf LR-A</a:t>
            </a:r>
          </a:p>
          <a:p>
            <a:pPr>
              <a:lnSpc>
                <a:spcPct val="130000"/>
              </a:lnSpc>
            </a:pPr>
            <a:r>
              <a:rPr lang="de-DE" sz="2400" b="1" dirty="0" smtClean="0"/>
              <a:t>- Gleichzeitig </a:t>
            </a:r>
            <a:r>
              <a:rPr lang="de-DE" sz="2400" b="1" dirty="0"/>
              <a:t>Einsatz-HZ  vom HF!</a:t>
            </a:r>
          </a:p>
          <a:p>
            <a:pPr lvl="1">
              <a:lnSpc>
                <a:spcPct val="130000"/>
              </a:lnSpc>
            </a:pPr>
            <a:r>
              <a:rPr lang="de-DE" sz="2400" b="1" dirty="0" smtClean="0"/>
              <a:t>- Sonst </a:t>
            </a:r>
            <a:r>
              <a:rPr lang="de-DE" sz="2400" b="1" dirty="0"/>
              <a:t>Entwertung um ein Prädikat</a:t>
            </a:r>
          </a:p>
          <a:p>
            <a:pPr>
              <a:lnSpc>
                <a:spcPct val="130000"/>
              </a:lnSpc>
            </a:pPr>
            <a:r>
              <a:rPr lang="de-DE" sz="2400" b="1" dirty="0" smtClean="0"/>
              <a:t>- Helfer</a:t>
            </a:r>
            <a:r>
              <a:rPr lang="de-DE" sz="2400" b="1" dirty="0"/>
              <a:t>: </a:t>
            </a:r>
          </a:p>
          <a:p>
            <a:pPr lvl="1">
              <a:lnSpc>
                <a:spcPct val="130000"/>
              </a:lnSpc>
            </a:pPr>
            <a:r>
              <a:rPr lang="de-DE" sz="2400" b="1" dirty="0" smtClean="0"/>
              <a:t>- Schneller</a:t>
            </a:r>
            <a:r>
              <a:rPr lang="de-DE" sz="2400" b="1" dirty="0"/>
              <a:t>, forscher Laufschritt</a:t>
            </a:r>
          </a:p>
          <a:p>
            <a:pPr lvl="1">
              <a:lnSpc>
                <a:spcPct val="130000"/>
              </a:lnSpc>
            </a:pPr>
            <a:r>
              <a:rPr lang="de-DE" sz="2400" b="1" dirty="0" smtClean="0"/>
              <a:t>- Optimale </a:t>
            </a:r>
            <a:r>
              <a:rPr lang="de-DE" sz="2400" b="1" dirty="0"/>
              <a:t>Einbissmöglichkeit</a:t>
            </a:r>
          </a:p>
          <a:p>
            <a:pPr lvl="1">
              <a:lnSpc>
                <a:spcPct val="130000"/>
              </a:lnSpc>
            </a:pPr>
            <a:r>
              <a:rPr lang="de-DE" sz="2400" b="1" dirty="0" smtClean="0"/>
              <a:t>- kein </a:t>
            </a:r>
            <a:r>
              <a:rPr lang="de-DE" sz="2400" b="1" dirty="0"/>
              <a:t>Wegziehen des Ärmels</a:t>
            </a:r>
          </a:p>
          <a:p>
            <a:pPr>
              <a:lnSpc>
                <a:spcPct val="130000"/>
              </a:lnSpc>
            </a:pPr>
            <a:r>
              <a:rPr lang="de-DE" sz="2400" b="1" dirty="0" smtClean="0"/>
              <a:t>- Kein </a:t>
            </a:r>
            <a:r>
              <a:rPr lang="de-DE" sz="2400" b="1" dirty="0"/>
              <a:t>Zufassen innerhalb von 20 Schritten</a:t>
            </a:r>
          </a:p>
          <a:p>
            <a:pPr lvl="1">
              <a:lnSpc>
                <a:spcPct val="130000"/>
              </a:lnSpc>
            </a:pPr>
            <a:r>
              <a:rPr lang="de-DE" sz="2400" b="1" dirty="0" smtClean="0"/>
              <a:t>- Abbruch</a:t>
            </a:r>
            <a:r>
              <a:rPr lang="de-DE" sz="2400" b="1" dirty="0"/>
              <a:t>, TSB ng</a:t>
            </a:r>
          </a:p>
        </p:txBody>
      </p:sp>
    </p:spTree>
    <p:extLst>
      <p:ext uri="{BB962C8B-B14F-4D97-AF65-F5344CB8AC3E}">
        <p14:creationId xmlns:p14="http://schemas.microsoft.com/office/powerpoint/2010/main" val="23944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Abwehr eines Angriffs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1012954"/>
            <a:ext cx="849694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de-DE" sz="3200" dirty="0" smtClean="0">
              <a:ea typeface="ＭＳ Ｐゴシック" pitchFamily="34" charset="-128"/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de-DE" sz="3200" dirty="0" smtClean="0">
                <a:ea typeface="ＭＳ Ｐゴシック" pitchFamily="34" charset="-128"/>
              </a:rPr>
              <a:t>Bewachungsphase ca. </a:t>
            </a:r>
            <a:r>
              <a:rPr lang="de-DE" sz="3200" dirty="0">
                <a:ea typeface="ＭＳ Ｐゴシック" pitchFamily="34" charset="-128"/>
              </a:rPr>
              <a:t>5 Sek → Angriff </a:t>
            </a:r>
            <a:r>
              <a:rPr lang="de-DE" sz="3200" dirty="0" smtClean="0">
                <a:ea typeface="ＭＳ Ｐゴシック" pitchFamily="34" charset="-128"/>
              </a:rPr>
              <a:t>auf </a:t>
            </a:r>
            <a:r>
              <a:rPr lang="de-DE" sz="3200" dirty="0">
                <a:ea typeface="ＭＳ Ｐゴシック" pitchFamily="34" charset="-128"/>
              </a:rPr>
              <a:t>den </a:t>
            </a:r>
            <a:r>
              <a:rPr lang="de-DE" sz="3200" dirty="0" smtClean="0">
                <a:ea typeface="ＭＳ Ｐゴシック" pitchFamily="34" charset="-128"/>
              </a:rPr>
              <a:t>Hund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en-GB" sz="3200" dirty="0"/>
          </a:p>
          <a:p>
            <a:pPr>
              <a:spcAft>
                <a:spcPts val="600"/>
              </a:spcAft>
            </a:pPr>
            <a:r>
              <a:rPr lang="de-DE" sz="3200" dirty="0" smtClean="0">
                <a:ea typeface="ＭＳ Ｐゴシック" pitchFamily="34" charset="-128"/>
              </a:rPr>
              <a:t>-   Helfer</a:t>
            </a:r>
            <a:r>
              <a:rPr lang="de-DE" sz="3200" dirty="0">
                <a:ea typeface="ＭＳ Ｐゴシック" pitchFamily="34" charset="-128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de-DE" sz="3200" dirty="0" smtClean="0">
                <a:ea typeface="ＭＳ Ｐゴシック" pitchFamily="34" charset="-128"/>
              </a:rPr>
              <a:t>-   in </a:t>
            </a:r>
            <a:r>
              <a:rPr lang="de-DE" sz="3200" dirty="0">
                <a:ea typeface="ＭＳ Ｐゴシック" pitchFamily="34" charset="-128"/>
              </a:rPr>
              <a:t>gerader Richtung</a:t>
            </a:r>
          </a:p>
          <a:p>
            <a:pPr lvl="1">
              <a:spcAft>
                <a:spcPts val="600"/>
              </a:spcAft>
            </a:pPr>
            <a:r>
              <a:rPr lang="de-DE" sz="3200" dirty="0" smtClean="0">
                <a:ea typeface="ＭＳ Ｐゴシック" pitchFamily="34" charset="-128"/>
              </a:rPr>
              <a:t>-   frontal</a:t>
            </a:r>
            <a:endParaRPr lang="de-DE" sz="3200" dirty="0">
              <a:ea typeface="ＭＳ Ｐゴシック" pitchFamily="34" charset="-128"/>
            </a:endParaRPr>
          </a:p>
          <a:p>
            <a:pPr marL="914400" lvl="1" indent="-457200">
              <a:spcAft>
                <a:spcPts val="600"/>
              </a:spcAft>
              <a:buFontTx/>
              <a:buChar char="-"/>
            </a:pPr>
            <a:r>
              <a:rPr lang="de-DE" sz="3200" dirty="0" smtClean="0">
                <a:ea typeface="ＭＳ Ｐゴシック" pitchFamily="34" charset="-128"/>
              </a:rPr>
              <a:t>vorwärts </a:t>
            </a:r>
            <a:r>
              <a:rPr lang="de-DE" sz="3200" dirty="0">
                <a:ea typeface="ＭＳ Ｐゴシック" pitchFamily="34" charset="-128"/>
              </a:rPr>
              <a:t>mit dem </a:t>
            </a:r>
            <a:r>
              <a:rPr lang="de-DE" sz="3200" dirty="0" smtClean="0">
                <a:ea typeface="ＭＳ Ｐゴシック" pitchFamily="34" charset="-128"/>
              </a:rPr>
              <a:t>entsprechenden        Widerstand</a:t>
            </a:r>
            <a:endParaRPr lang="de-DE" sz="3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1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solidFill>
                  <a:schemeClr val="tx1"/>
                </a:solidFill>
              </a:rPr>
              <a:t>Beenden der Übung Abwehr</a:t>
            </a:r>
            <a:r>
              <a:rPr lang="de-DE" sz="4400" dirty="0"/>
              <a:t/>
            </a:r>
            <a:br>
              <a:rPr lang="de-DE" sz="4400" dirty="0"/>
            </a:b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42730"/>
              </p:ext>
            </p:extLst>
          </p:nvPr>
        </p:nvGraphicFramePr>
        <p:xfrm>
          <a:off x="251520" y="1397000"/>
          <a:ext cx="8640960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0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IGP-1 Freifolge möglich</a:t>
                      </a: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0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IGP-2 +3</a:t>
                      </a:r>
                      <a:endParaRPr lang="de-DE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000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HF geht auf LR-A</a:t>
                      </a:r>
                      <a:r>
                        <a:rPr lang="de-DE" sz="24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direkt zum Hund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HZ für Hinsetzen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Anleinen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Softstock wird nicht abgenommen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de-DE" sz="8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HF geht auf LR-A</a:t>
                      </a:r>
                      <a:r>
                        <a:rPr lang="de-DE" sz="24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direkt zum Hund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HZ für GS</a:t>
                      </a:r>
                    </a:p>
                    <a:p>
                      <a:pPr marL="457200" lvl="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de-DE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Softstock wird nicht abgenommen</a:t>
                      </a: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Grundstellung, Transporte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58291"/>
              </p:ext>
            </p:extLst>
          </p:nvPr>
        </p:nvGraphicFramePr>
        <p:xfrm>
          <a:off x="395536" y="1340768"/>
          <a:ext cx="8544272" cy="51949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272136"/>
                <a:gridCol w="427213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457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Grundstellung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-8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  <a:sym typeface="Gill Sans" pitchFamily="-84" charset="0"/>
                        </a:rPr>
                        <a:t>Gerade in Position, ruhig,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-8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  <a:sym typeface="Gill Sans" pitchFamily="-84" charset="0"/>
                        </a:rPr>
                        <a:t>aufmerksam (zum HL)</a:t>
                      </a:r>
                    </a:p>
                  </a:txBody>
                  <a:tcPr marL="180000" marR="0" marT="0" marB="0" anchor="ctr" horzOverflow="overflow"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Freifolge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-8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  <a:sym typeface="Gill Sans" pitchFamily="-84" charset="0"/>
                        </a:rPr>
                        <a:t>aufmerksam, frei, konzentriert,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-8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  <a:sym typeface="Gill Sans" pitchFamily="-84" charset="0"/>
                        </a:rPr>
                        <a:t>gerade in Position</a:t>
                      </a:r>
                    </a:p>
                  </a:txBody>
                  <a:tcPr marL="180000" marR="0" marT="0" marB="0" anchor="ctr" horzOverflow="overflow"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Seitentransport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-8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  <a:sym typeface="Gill Sans" pitchFamily="-84" charset="0"/>
                        </a:rPr>
                        <a:t>aufmerksam zum HL, gerade in Position, HL frei gehen lassen</a:t>
                      </a:r>
                    </a:p>
                  </a:txBody>
                  <a:tcPr marL="180000" marR="0" marT="0" marB="0" anchor="ctr" horzOverflow="overflow"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Rückentransport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pitchFamily="-8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  <a:sym typeface="Gill Sans" pitchFamily="-84" charset="0"/>
                        </a:rPr>
                        <a:t>aufmerksam zum HL, frei, konzentriert, gerade in Position</a:t>
                      </a:r>
                    </a:p>
                  </a:txBody>
                  <a:tcPr marL="18000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</a:rPr>
              <a:t>Rückentransport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39552" y="797511"/>
            <a:ext cx="849694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de-DE" sz="2800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endParaRPr lang="de-DE" sz="2800" dirty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sz="2800" b="1" dirty="0" smtClean="0">
                <a:ea typeface="ＭＳ Ｐゴシック" pitchFamily="34" charset="-128"/>
              </a:rPr>
              <a:t>- HZ </a:t>
            </a:r>
            <a:r>
              <a:rPr lang="de-DE" sz="2800" b="1" dirty="0">
                <a:ea typeface="ＭＳ Ｐゴシック" pitchFamily="34" charset="-128"/>
              </a:rPr>
              <a:t>„Fuß </a:t>
            </a:r>
            <a:r>
              <a:rPr lang="ja-JP" altLang="de-DE" sz="2800" b="1" dirty="0">
                <a:ea typeface="ＭＳ Ｐゴシック" pitchFamily="34" charset="-128"/>
              </a:rPr>
              <a:t>“</a:t>
            </a:r>
            <a:r>
              <a:rPr lang="de-DE" altLang="ja-JP" sz="2800" b="1" dirty="0">
                <a:ea typeface="ＭＳ Ｐゴシック" pitchFamily="34" charset="-128"/>
              </a:rPr>
              <a:t>, zulässig ist auch „Transport</a:t>
            </a:r>
            <a:r>
              <a:rPr lang="ja-JP" altLang="de-DE" sz="2800" b="1" dirty="0">
                <a:ea typeface="ＭＳ Ｐゴシック" pitchFamily="34" charset="-128"/>
              </a:rPr>
              <a:t>”</a:t>
            </a:r>
            <a:endParaRPr lang="de-DE" altLang="ja-JP" b="1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de-DE" altLang="ja-JP" sz="2800" b="1" u="sng" dirty="0" smtClean="0">
                <a:ea typeface="ＭＳ Ｐゴシック" pitchFamily="34" charset="-128"/>
              </a:rPr>
              <a:t>- Gilt </a:t>
            </a:r>
            <a:r>
              <a:rPr lang="de-DE" altLang="ja-JP" sz="2800" b="1" u="sng" dirty="0">
                <a:ea typeface="ＭＳ Ｐゴシック" pitchFamily="34" charset="-128"/>
              </a:rPr>
              <a:t>auch für Seitentransporte</a:t>
            </a:r>
            <a:endParaRPr lang="de-DE" altLang="ja-JP" sz="2800" b="1" dirty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sz="2800" b="1" dirty="0" smtClean="0">
                <a:ea typeface="ＭＳ Ｐゴシック" pitchFamily="34" charset="-128"/>
              </a:rPr>
              <a:t>- Normale </a:t>
            </a:r>
            <a:r>
              <a:rPr lang="de-DE" sz="2800" b="1" dirty="0">
                <a:ea typeface="ＭＳ Ｐゴシック" pitchFamily="34" charset="-128"/>
              </a:rPr>
              <a:t>Gangart </a:t>
            </a:r>
          </a:p>
          <a:p>
            <a:pPr>
              <a:lnSpc>
                <a:spcPct val="120000"/>
              </a:lnSpc>
            </a:pPr>
            <a:r>
              <a:rPr lang="de-DE" sz="2800" b="1" dirty="0" smtClean="0">
                <a:ea typeface="ＭＳ Ｐゴシック" pitchFamily="34" charset="-128"/>
              </a:rPr>
              <a:t>- Distanz </a:t>
            </a:r>
            <a:r>
              <a:rPr lang="de-DE" sz="2800" b="1" dirty="0">
                <a:ea typeface="ＭＳ Ｐゴシック" pitchFamily="34" charset="-128"/>
              </a:rPr>
              <a:t>von ca. 30 Schritten </a:t>
            </a:r>
            <a:r>
              <a:rPr lang="de-DE" b="1" dirty="0">
                <a:ea typeface="ＭＳ Ｐゴシック" pitchFamily="34" charset="-128"/>
              </a:rPr>
              <a:t>(Winkel nicht </a:t>
            </a:r>
            <a:r>
              <a:rPr lang="de-DE" b="1" dirty="0" smtClean="0">
                <a:ea typeface="ＭＳ Ｐゴシック" pitchFamily="34" charset="-128"/>
              </a:rPr>
              <a:t>vorgeschrieben</a:t>
            </a:r>
            <a:r>
              <a:rPr lang="de-DE" b="1" dirty="0">
                <a:ea typeface="ＭＳ Ｐゴシック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de-DE" sz="2800" b="1" dirty="0" smtClean="0">
                <a:ea typeface="ＭＳ Ｐゴシック" pitchFamily="34" charset="-128"/>
              </a:rPr>
              <a:t>- Softstock </a:t>
            </a:r>
            <a:r>
              <a:rPr lang="de-DE" sz="2800" b="1" dirty="0">
                <a:ea typeface="ＭＳ Ｐゴシック" pitchFamily="34" charset="-128"/>
              </a:rPr>
              <a:t>verdeckt </a:t>
            </a:r>
          </a:p>
          <a:p>
            <a:pPr>
              <a:lnSpc>
                <a:spcPct val="120000"/>
              </a:lnSpc>
            </a:pPr>
            <a:r>
              <a:rPr lang="de-DE" sz="2800" b="1" dirty="0" smtClean="0">
                <a:ea typeface="ＭＳ Ｐゴシック" pitchFamily="34" charset="-128"/>
              </a:rPr>
              <a:t>- Abstand </a:t>
            </a:r>
            <a:r>
              <a:rPr lang="de-DE" sz="2800" b="1" u="sng" dirty="0">
                <a:ea typeface="ＭＳ Ｐゴシック" pitchFamily="34" charset="-128"/>
              </a:rPr>
              <a:t>ca. 8 Schritte</a:t>
            </a:r>
            <a:endParaRPr lang="de-DE" sz="28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3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Änderung Rückentransport </a:t>
            </a:r>
            <a:r>
              <a:rPr lang="de-DE" sz="3200" u="sng" dirty="0">
                <a:solidFill>
                  <a:schemeClr val="tx1"/>
                </a:solidFill>
              </a:rPr>
              <a:t>IGP 2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979373"/>
            <a:ext cx="8856984" cy="4197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800" b="1" dirty="0">
                <a:solidFill>
                  <a:srgbClr val="FF0000"/>
                </a:solidFill>
              </a:rPr>
              <a:t>Kein Überfall !!!</a:t>
            </a:r>
          </a:p>
          <a:p>
            <a:pPr>
              <a:lnSpc>
                <a:spcPct val="120000"/>
              </a:lnSpc>
            </a:pPr>
            <a:endParaRPr lang="de-DE" sz="2800" dirty="0"/>
          </a:p>
          <a:p>
            <a:pPr>
              <a:lnSpc>
                <a:spcPct val="120000"/>
              </a:lnSpc>
            </a:pPr>
            <a:r>
              <a:rPr lang="de-DE" sz="2800" b="1" dirty="0" smtClean="0"/>
              <a:t>- Transport ca. </a:t>
            </a:r>
            <a:r>
              <a:rPr lang="de-DE" sz="2800" b="1" dirty="0"/>
              <a:t>30 Schritt</a:t>
            </a:r>
          </a:p>
          <a:p>
            <a:pPr>
              <a:lnSpc>
                <a:spcPct val="120000"/>
              </a:lnSpc>
            </a:pPr>
            <a:r>
              <a:rPr lang="de-DE" sz="2800" b="1" dirty="0" smtClean="0"/>
              <a:t>- Auf </a:t>
            </a:r>
            <a:r>
              <a:rPr lang="de-DE" sz="2800" b="1" dirty="0"/>
              <a:t>LR-A. Stehenbleiben des Helfer</a:t>
            </a:r>
          </a:p>
          <a:p>
            <a:pPr>
              <a:lnSpc>
                <a:spcPct val="120000"/>
              </a:lnSpc>
            </a:pPr>
            <a:r>
              <a:rPr lang="de-DE" sz="2800" b="1" dirty="0" smtClean="0"/>
              <a:t>- HF </a:t>
            </a:r>
            <a:r>
              <a:rPr lang="de-DE" sz="2800" b="1" dirty="0"/>
              <a:t>geht mit Hund zum Helfer</a:t>
            </a:r>
          </a:p>
          <a:p>
            <a:pPr>
              <a:lnSpc>
                <a:spcPct val="120000"/>
              </a:lnSpc>
            </a:pPr>
            <a:r>
              <a:rPr lang="de-DE" sz="2800" b="1" dirty="0" smtClean="0"/>
              <a:t>- Hund </a:t>
            </a:r>
            <a:r>
              <a:rPr lang="de-DE" sz="2800" b="1" dirty="0"/>
              <a:t>muss Helfer aufmerksam beobachten</a:t>
            </a:r>
          </a:p>
          <a:p>
            <a:pPr>
              <a:lnSpc>
                <a:spcPct val="120000"/>
              </a:lnSpc>
            </a:pPr>
            <a:r>
              <a:rPr lang="de-DE" sz="2800" b="1" dirty="0" smtClean="0"/>
              <a:t>- Softstock </a:t>
            </a:r>
            <a:r>
              <a:rPr lang="de-DE" sz="2800" b="1" dirty="0"/>
              <a:t>wird abgenommen</a:t>
            </a:r>
          </a:p>
          <a:p>
            <a:pPr>
              <a:lnSpc>
                <a:spcPct val="120000"/>
              </a:lnSpc>
            </a:pPr>
            <a:r>
              <a:rPr lang="de-DE" sz="2800" dirty="0" smtClean="0"/>
              <a:t>- </a:t>
            </a:r>
            <a:r>
              <a:rPr lang="de-DE" sz="2800" b="1" dirty="0" smtClean="0"/>
              <a:t>Seitentransport </a:t>
            </a:r>
            <a:r>
              <a:rPr lang="de-DE" sz="2800" b="1" dirty="0"/>
              <a:t>zum LR (</a:t>
            </a:r>
            <a:r>
              <a:rPr lang="de-DE" sz="2800" b="1" dirty="0" smtClean="0"/>
              <a:t>ca.20 </a:t>
            </a:r>
            <a:r>
              <a:rPr lang="de-DE" sz="2800" b="1" dirty="0"/>
              <a:t>Schritt)</a:t>
            </a:r>
          </a:p>
        </p:txBody>
      </p:sp>
    </p:spTree>
    <p:extLst>
      <p:ext uri="{BB962C8B-B14F-4D97-AF65-F5344CB8AC3E}">
        <p14:creationId xmlns:p14="http://schemas.microsoft.com/office/powerpoint/2010/main" val="42574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Rückentransport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09709"/>
              </p:ext>
            </p:extLst>
          </p:nvPr>
        </p:nvGraphicFramePr>
        <p:xfrm>
          <a:off x="323528" y="1397000"/>
          <a:ext cx="8568952" cy="50793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6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        </a:t>
                      </a:r>
                      <a:r>
                        <a:rPr lang="de-DE" sz="2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Verhalten  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Entwertung</a:t>
                      </a: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b="0" dirty="0">
                          <a:latin typeface="Arial"/>
                          <a:cs typeface="Arial"/>
                        </a:rPr>
                        <a:t>Körper-/Schritthilfen HF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b="0" dirty="0">
                          <a:latin typeface="Arial"/>
                          <a:cs typeface="Arial"/>
                        </a:rPr>
                        <a:t>Bis minus 2 Noten </a:t>
                      </a:r>
                    </a:p>
                  </a:txBody>
                  <a:tcPr marL="180000" anchor="ctr"/>
                </a:tc>
              </a:tr>
              <a:tr h="4982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Zusatz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HZ</a:t>
                      </a:r>
                      <a:endParaRPr lang="de-DE" sz="2400" b="0" dirty="0"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Bis minus 3 Noten</a:t>
                      </a: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Hund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beobachtet Helfer nicht/nur zeitweise,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n</a:t>
                      </a:r>
                      <a:r>
                        <a:rPr lang="de-DE" sz="2400" b="0" dirty="0">
                          <a:latin typeface="Arial"/>
                          <a:cs typeface="Arial"/>
                        </a:rPr>
                        <a:t>icht frei am Fuß,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Abstand nicht korrekt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Bis minus 2 Noten</a:t>
                      </a: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Hund vor Überfall zum Helfer,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beißt nicht, lässt sich abrufen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Tiefstes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Mangelhaft</a:t>
                      </a:r>
                      <a:endParaRPr lang="de-DE" sz="2400" b="0" dirty="0"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Hund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zum Helfer, </a:t>
                      </a:r>
                      <a:r>
                        <a:rPr lang="de-DE" sz="2400" b="0" dirty="0">
                          <a:latin typeface="Arial"/>
                          <a:cs typeface="Arial"/>
                        </a:rPr>
                        <a:t>beißt ein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Freifolge nicht möglich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Disqualifikation</a:t>
                      </a:r>
                    </a:p>
                  </a:txBody>
                  <a:tcPr marL="180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2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240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/>
                <a:cs typeface="Arial"/>
              </a:rPr>
              <a:t>Die Beurteilung des</a:t>
            </a:r>
          </a:p>
          <a:p>
            <a:pPr algn="ctr">
              <a:lnSpc>
                <a:spcPct val="120000"/>
              </a:lnSpc>
            </a:pPr>
            <a:r>
              <a:rPr lang="de-DE" sz="240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/>
                <a:cs typeface="Arial"/>
              </a:rPr>
              <a:t> Schutzdienstes </a:t>
            </a:r>
          </a:p>
          <a:p>
            <a:pPr algn="ctr">
              <a:lnSpc>
                <a:spcPct val="120000"/>
              </a:lnSpc>
            </a:pPr>
            <a:r>
              <a:rPr lang="de-DE" sz="240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/>
                <a:cs typeface="Arial"/>
              </a:rPr>
              <a:t>ist für die</a:t>
            </a:r>
          </a:p>
          <a:p>
            <a:pPr algn="ctr">
              <a:lnSpc>
                <a:spcPct val="120000"/>
              </a:lnSpc>
            </a:pPr>
            <a:r>
              <a:rPr lang="de-DE" sz="240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/>
                <a:cs typeface="Arial"/>
              </a:rPr>
              <a:t> Zuchtselektion des</a:t>
            </a:r>
          </a:p>
          <a:p>
            <a:pPr algn="ctr">
              <a:lnSpc>
                <a:spcPct val="120000"/>
              </a:lnSpc>
            </a:pPr>
            <a:r>
              <a:rPr lang="de-DE" sz="240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/>
                <a:cs typeface="Arial"/>
              </a:rPr>
              <a:t> Gebrauchshundes </a:t>
            </a:r>
          </a:p>
          <a:p>
            <a:pPr algn="ctr">
              <a:lnSpc>
                <a:spcPct val="120000"/>
              </a:lnSpc>
            </a:pPr>
            <a:r>
              <a:rPr lang="de-DE" sz="240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/>
                <a:cs typeface="Arial"/>
              </a:rPr>
              <a:t>von herausragender</a:t>
            </a:r>
          </a:p>
          <a:p>
            <a:pPr algn="ctr">
              <a:lnSpc>
                <a:spcPct val="120000"/>
              </a:lnSpc>
            </a:pPr>
            <a:r>
              <a:rPr lang="de-DE" sz="240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/>
                <a:cs typeface="Arial"/>
              </a:rPr>
              <a:t> Bedeutung!!!</a:t>
            </a:r>
          </a:p>
          <a:p>
            <a:endParaRPr lang="de-DE" sz="2400" dirty="0"/>
          </a:p>
        </p:txBody>
      </p:sp>
      <p:pic>
        <p:nvPicPr>
          <p:cNvPr id="2050" name="Picture 2" descr="C:\Users\Geyer\Documents\Dokumente KLSP u. KFSP\Weltverband HP\IMG_5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836712"/>
            <a:ext cx="520123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28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  <a:ea typeface="ＭＳ Ｐゴシック" pitchFamily="34" charset="-128"/>
              </a:rPr>
              <a:t>Angriff auf den Hund aus der Bewegung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2167116"/>
            <a:ext cx="8496944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800" b="1" dirty="0"/>
              <a:t>Vertreibungslaute in allen Stufen </a:t>
            </a:r>
            <a:endParaRPr lang="de-DE" sz="2800" b="1" dirty="0" smtClean="0"/>
          </a:p>
          <a:p>
            <a:pPr>
              <a:lnSpc>
                <a:spcPct val="120000"/>
              </a:lnSpc>
            </a:pPr>
            <a:endParaRPr lang="de-DE" sz="2800" b="1" dirty="0"/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2800" dirty="0" smtClean="0"/>
              <a:t>Erste Vertreibungslaute, wenn </a:t>
            </a:r>
            <a:r>
              <a:rPr lang="de-DE" sz="2800" dirty="0"/>
              <a:t>Helfer beginnt </a:t>
            </a:r>
            <a:r>
              <a:rPr lang="de-DE" sz="2800" dirty="0" smtClean="0"/>
              <a:t>dem Hund </a:t>
            </a:r>
            <a:r>
              <a:rPr lang="de-DE" sz="2800" dirty="0"/>
              <a:t>entgegen zu laufen.</a:t>
            </a:r>
          </a:p>
          <a:p>
            <a:pPr>
              <a:lnSpc>
                <a:spcPct val="120000"/>
              </a:lnSpc>
            </a:pPr>
            <a:endParaRPr lang="de-DE" sz="2800" u="sng" dirty="0"/>
          </a:p>
          <a:p>
            <a:pPr>
              <a:lnSpc>
                <a:spcPct val="120000"/>
              </a:lnSpc>
            </a:pPr>
            <a:r>
              <a:rPr lang="de-DE" sz="2800" u="sng" dirty="0"/>
              <a:t>IGP 3</a:t>
            </a:r>
            <a:r>
              <a:rPr lang="de-DE" sz="2800" b="1" dirty="0"/>
              <a:t> </a:t>
            </a:r>
          </a:p>
          <a:p>
            <a:pPr>
              <a:buNone/>
            </a:pPr>
            <a:r>
              <a:rPr lang="de-DE" sz="2800" b="1" dirty="0"/>
              <a:t>  </a:t>
            </a:r>
            <a:r>
              <a:rPr lang="de-DE" sz="2800" dirty="0"/>
              <a:t> </a:t>
            </a:r>
            <a:r>
              <a:rPr lang="de-DE" sz="2800" dirty="0" smtClean="0"/>
              <a:t>-  Ersten </a:t>
            </a:r>
            <a:r>
              <a:rPr lang="de-DE" sz="2800" dirty="0"/>
              <a:t>deutlichen Vertreibungslaute  </a:t>
            </a:r>
            <a:r>
              <a:rPr lang="de-DE" sz="2800" dirty="0" smtClean="0"/>
              <a:t>beim</a:t>
            </a:r>
          </a:p>
          <a:p>
            <a:pPr>
              <a:buNone/>
            </a:pPr>
            <a:r>
              <a:rPr lang="de-DE" sz="2800" dirty="0" smtClean="0"/>
              <a:t>      Einbiegen </a:t>
            </a:r>
            <a:r>
              <a:rPr lang="de-DE" sz="2800" dirty="0"/>
              <a:t>auf die Angriffsgerade</a:t>
            </a:r>
          </a:p>
          <a:p>
            <a:pPr>
              <a:buNone/>
            </a:pPr>
            <a:endParaRPr lang="de-DE" sz="2800" dirty="0"/>
          </a:p>
          <a:p>
            <a:pPr>
              <a:buNone/>
            </a:pPr>
            <a:endParaRPr lang="de-DE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Angriff auf den Hund a. d. Bewegung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2011689"/>
            <a:ext cx="856895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de-DE" sz="2400" dirty="0" smtClean="0"/>
              <a:t>Freifolge </a:t>
            </a:r>
            <a:r>
              <a:rPr lang="de-DE" sz="2400" dirty="0"/>
              <a:t>(IGP 1 angeleint) zur </a:t>
            </a:r>
            <a:r>
              <a:rPr lang="de-DE" sz="2400" dirty="0" smtClean="0"/>
              <a:t>Lauerstellung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de-DE" sz="2400" dirty="0" smtClean="0"/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de-DE" sz="2400" dirty="0" smtClean="0"/>
              <a:t>Korrekte Fußposition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de-DE" sz="2400" dirty="0"/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de-DE" sz="2400" dirty="0" smtClean="0"/>
              <a:t>Drehen </a:t>
            </a:r>
            <a:r>
              <a:rPr lang="de-DE" sz="2400" dirty="0"/>
              <a:t>zum HL, dann GS (IGP 1 ableinen</a:t>
            </a:r>
            <a:r>
              <a:rPr lang="de-DE" sz="2400" dirty="0" smtClean="0"/>
              <a:t>)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de-DE" sz="2400" dirty="0"/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de-DE" sz="2400" b="1" dirty="0" smtClean="0"/>
              <a:t>Dann </a:t>
            </a:r>
            <a:r>
              <a:rPr lang="de-DE" sz="2400" b="1" dirty="0"/>
              <a:t>darf der H. am Halsband gehalten </a:t>
            </a:r>
            <a:r>
              <a:rPr lang="de-DE" sz="2400" b="1" dirty="0" smtClean="0"/>
              <a:t>werden, Stimulation </a:t>
            </a:r>
            <a:r>
              <a:rPr lang="de-DE" sz="2400" b="1" dirty="0"/>
              <a:t>nicht </a:t>
            </a:r>
            <a:r>
              <a:rPr lang="de-DE" sz="2400" b="1" dirty="0" smtClean="0"/>
              <a:t>erlaubt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de-DE" sz="2400" b="1" dirty="0"/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de-DE" sz="2400" dirty="0" smtClean="0"/>
              <a:t>Auf </a:t>
            </a:r>
            <a:r>
              <a:rPr lang="de-DE" sz="2400" dirty="0"/>
              <a:t>LR-A.  sofortiger Einsatz des H. mit </a:t>
            </a:r>
            <a:r>
              <a:rPr lang="de-DE" sz="2400" dirty="0" smtClean="0"/>
              <a:t>HZ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endParaRPr lang="de-DE" sz="2400" dirty="0"/>
          </a:p>
          <a:p>
            <a:pPr>
              <a:lnSpc>
                <a:spcPct val="110000"/>
              </a:lnSpc>
            </a:pPr>
            <a:r>
              <a:rPr lang="de-DE" sz="2400" dirty="0" smtClean="0"/>
              <a:t>-     HF </a:t>
            </a:r>
            <a:r>
              <a:rPr lang="de-DE" sz="2400" dirty="0"/>
              <a:t>bleibt bis LR-A. in der Position</a:t>
            </a:r>
          </a:p>
        </p:txBody>
      </p:sp>
    </p:spTree>
    <p:extLst>
      <p:ext uri="{BB962C8B-B14F-4D97-AF65-F5344CB8AC3E}">
        <p14:creationId xmlns:p14="http://schemas.microsoft.com/office/powerpoint/2010/main" val="25451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Angriff aus der Bewegung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23465"/>
              </p:ext>
            </p:extLst>
          </p:nvPr>
        </p:nvGraphicFramePr>
        <p:xfrm>
          <a:off x="179512" y="1397000"/>
          <a:ext cx="8712968" cy="49499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Verhalten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Entwertung</a:t>
                      </a: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Nichthalten des Griffs aufgrund hoher Angriffsgeschwindigkeit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latin typeface="Arial"/>
                          <a:cs typeface="Arial"/>
                        </a:rPr>
                        <a:t>Befriedigend  </a:t>
                      </a: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Anbiss erst, nachdem HL sich gedreht hat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latin typeface="Arial"/>
                          <a:cs typeface="Arial"/>
                        </a:rPr>
                        <a:t>Mangelhaft</a:t>
                      </a: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Geringe Angriffsgeschw.,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Hund beißt vorerst nicht an (setzt keinen 1. Anbiss)</a:t>
                      </a: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latin typeface="Arial"/>
                          <a:cs typeface="Arial"/>
                        </a:rPr>
                        <a:t>Tiefes Mangelhaft</a:t>
                      </a: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0" dirty="0">
                          <a:latin typeface="Arial"/>
                          <a:cs typeface="Arial"/>
                        </a:rPr>
                        <a:t>Hund</a:t>
                      </a:r>
                      <a:r>
                        <a:rPr lang="de-DE" sz="2400" b="0" baseline="0" dirty="0">
                          <a:latin typeface="Arial"/>
                          <a:cs typeface="Arial"/>
                        </a:rPr>
                        <a:t> nimmt HL nicht oder nimmt andere Person an</a:t>
                      </a:r>
                      <a:endParaRPr lang="de-DE" sz="2400" b="0" dirty="0"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de-DE" sz="2400" b="0" dirty="0">
                          <a:latin typeface="Arial"/>
                          <a:cs typeface="Arial"/>
                        </a:rPr>
                        <a:t>Disqualifikation</a:t>
                      </a:r>
                    </a:p>
                  </a:txBody>
                  <a:tcPr marL="180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0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Entwaffnung, Abmeldung</a:t>
            </a:r>
          </a:p>
        </p:txBody>
      </p:sp>
      <p:sp>
        <p:nvSpPr>
          <p:cNvPr id="3" name="Rechteck 2"/>
          <p:cNvSpPr/>
          <p:nvPr/>
        </p:nvSpPr>
        <p:spPr>
          <a:xfrm>
            <a:off x="107504" y="1887040"/>
            <a:ext cx="8640960" cy="4054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Die </a:t>
            </a:r>
            <a:r>
              <a:rPr lang="de-DE" sz="2400" dirty="0"/>
              <a:t>Art der Entwaffnung ist dem HF freigestellt</a:t>
            </a:r>
            <a:r>
              <a:rPr lang="de-DE" sz="2400" dirty="0" smtClean="0"/>
              <a:t>.(</a:t>
            </a:r>
            <a:r>
              <a:rPr lang="de-DE" sz="2400" dirty="0"/>
              <a:t>Ein Herantreten des Helfers an den HF ist nicht gestattet, der Hund ist zum Helfer zu führen</a:t>
            </a:r>
            <a:r>
              <a:rPr lang="de-DE" sz="2400" dirty="0" smtClean="0"/>
              <a:t>.)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endParaRPr lang="de-DE" sz="2400" dirty="0"/>
          </a:p>
          <a:p>
            <a:pPr>
              <a:lnSpc>
                <a:spcPct val="120000"/>
              </a:lnSpc>
            </a:pPr>
            <a:r>
              <a:rPr lang="de-DE" sz="2400" dirty="0"/>
              <a:t>Abmeldung IGP 2+3</a:t>
            </a:r>
            <a:r>
              <a:rPr lang="de-DE" sz="2400" dirty="0" smtClean="0"/>
              <a:t>:</a:t>
            </a:r>
          </a:p>
          <a:p>
            <a:pPr>
              <a:lnSpc>
                <a:spcPct val="120000"/>
              </a:lnSpc>
            </a:pPr>
            <a:endParaRPr lang="de-DE" sz="2400" dirty="0"/>
          </a:p>
          <a:p>
            <a:pPr>
              <a:lnSpc>
                <a:spcPct val="120000"/>
              </a:lnSpc>
            </a:pPr>
            <a:r>
              <a:rPr lang="de-DE" sz="2400" dirty="0" smtClean="0"/>
              <a:t>-    GS </a:t>
            </a:r>
            <a:r>
              <a:rPr lang="de-DE" sz="2400" dirty="0"/>
              <a:t>beim LR, Softstockübergabe</a:t>
            </a:r>
          </a:p>
          <a:p>
            <a:pPr>
              <a:lnSpc>
                <a:spcPct val="120000"/>
              </a:lnSpc>
            </a:pPr>
            <a:r>
              <a:rPr lang="de-DE" sz="2400" dirty="0" smtClean="0"/>
              <a:t>-    Ca. </a:t>
            </a:r>
            <a:r>
              <a:rPr lang="de-DE" sz="2400" dirty="0"/>
              <a:t>5 Schritte Freifolge + GS, </a:t>
            </a:r>
            <a:r>
              <a:rPr lang="de-DE" sz="2400" b="1" u="sng" dirty="0">
                <a:solidFill>
                  <a:srgbClr val="000000"/>
                </a:solidFill>
              </a:rPr>
              <a:t>dann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sz="2400" dirty="0"/>
              <a:t>Anleinen</a:t>
            </a:r>
          </a:p>
          <a:p>
            <a:pPr>
              <a:lnSpc>
                <a:spcPct val="120000"/>
              </a:lnSpc>
            </a:pPr>
            <a:r>
              <a:rPr lang="de-DE" sz="2400" dirty="0" smtClean="0"/>
              <a:t>-  </a:t>
            </a:r>
            <a:r>
              <a:rPr lang="de-DE" sz="2400" dirty="0" smtClean="0">
                <a:solidFill>
                  <a:srgbClr val="000000"/>
                </a:solidFill>
              </a:rPr>
              <a:t>  </a:t>
            </a:r>
            <a:r>
              <a:rPr lang="de-DE" sz="2400" dirty="0" smtClean="0"/>
              <a:t>Unter </a:t>
            </a:r>
            <a:r>
              <a:rPr lang="de-DE" sz="2400" dirty="0"/>
              <a:t>Kontrolle zum Besprechungsplatz</a:t>
            </a:r>
          </a:p>
        </p:txBody>
      </p:sp>
    </p:spTree>
    <p:extLst>
      <p:ext uri="{BB962C8B-B14F-4D97-AF65-F5344CB8AC3E}">
        <p14:creationId xmlns:p14="http://schemas.microsoft.com/office/powerpoint/2010/main" val="16298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29809"/>
              </p:ext>
            </p:extLst>
          </p:nvPr>
        </p:nvGraphicFramePr>
        <p:xfrm>
          <a:off x="107505" y="1397000"/>
          <a:ext cx="8928990" cy="39512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5798"/>
                <a:gridCol w="1785798"/>
                <a:gridCol w="1785798"/>
                <a:gridCol w="1785798"/>
                <a:gridCol w="178579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 Vorgaben IGP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de-DE" sz="2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Revieren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Direkt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Verstecke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6 Verstecke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HF/HL Verbellversteck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 Schritte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Seitentransport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 Schritte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Rückentransport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Schritte 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/Abstand</a:t>
                      </a:r>
                      <a:r>
                        <a:rPr lang="de-DE" sz="16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Schritte</a:t>
                      </a:r>
                      <a:endParaRPr lang="de-DE" sz="16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Lauerstellung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40 m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Analog</a:t>
                      </a:r>
                      <a:r>
                        <a:rPr lang="de-DE" sz="16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IPO 3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Übergangsphase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sek.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Bewachungsphase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sek.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Stellen/Verbellen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sek.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Selbstst. HZ f.„Aus“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Spätestens nach 3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sek.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3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IGP 1</a:t>
            </a:r>
          </a:p>
        </p:txBody>
      </p:sp>
      <p:sp>
        <p:nvSpPr>
          <p:cNvPr id="3" name="Rechteck 2"/>
          <p:cNvSpPr/>
          <p:nvPr/>
        </p:nvSpPr>
        <p:spPr>
          <a:xfrm>
            <a:off x="107504" y="1960906"/>
            <a:ext cx="8856984" cy="368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800" dirty="0" smtClean="0"/>
              <a:t>- Meldung </a:t>
            </a:r>
            <a:r>
              <a:rPr lang="de-DE" sz="2800" dirty="0"/>
              <a:t>mit Leine beim LR</a:t>
            </a:r>
          </a:p>
          <a:p>
            <a:pPr>
              <a:lnSpc>
                <a:spcPct val="120000"/>
              </a:lnSpc>
            </a:pPr>
            <a:r>
              <a:rPr lang="de-DE" sz="2800" dirty="0" smtClean="0"/>
              <a:t>- Ableinen </a:t>
            </a:r>
            <a:r>
              <a:rPr lang="de-DE" sz="2800" dirty="0"/>
              <a:t>in GS vor Verbellversteck</a:t>
            </a:r>
          </a:p>
          <a:p>
            <a:pPr lvl="1">
              <a:lnSpc>
                <a:spcPct val="120000"/>
              </a:lnSpc>
            </a:pPr>
            <a:r>
              <a:rPr lang="de-DE" sz="2800" dirty="0" smtClean="0"/>
              <a:t>- Direktes </a:t>
            </a:r>
            <a:r>
              <a:rPr lang="de-DE" sz="2800" dirty="0"/>
              <a:t>Schicken</a:t>
            </a:r>
          </a:p>
          <a:p>
            <a:pPr>
              <a:lnSpc>
                <a:spcPct val="120000"/>
              </a:lnSpc>
            </a:pPr>
            <a:r>
              <a:rPr lang="de-DE" sz="2800" dirty="0" smtClean="0"/>
              <a:t>- Stellen </a:t>
            </a:r>
            <a:r>
              <a:rPr lang="de-DE" sz="2800" dirty="0"/>
              <a:t>+ Verbellen: Abrufen oder Abholen</a:t>
            </a:r>
          </a:p>
          <a:p>
            <a:pPr>
              <a:lnSpc>
                <a:spcPct val="120000"/>
              </a:lnSpc>
            </a:pPr>
            <a:r>
              <a:rPr lang="de-DE" sz="2800" dirty="0" smtClean="0"/>
              <a:t>- Mit </a:t>
            </a:r>
            <a:r>
              <a:rPr lang="de-DE" sz="2800" dirty="0"/>
              <a:t>Leine oder Freifolge  zur Ablage Flucht</a:t>
            </a:r>
          </a:p>
          <a:p>
            <a:pPr>
              <a:lnSpc>
                <a:spcPct val="120000"/>
              </a:lnSpc>
            </a:pPr>
            <a:r>
              <a:rPr lang="de-DE" sz="2800" dirty="0" smtClean="0"/>
              <a:t>- Flucht </a:t>
            </a:r>
            <a:r>
              <a:rPr lang="de-DE" sz="2800" dirty="0"/>
              <a:t>+ </a:t>
            </a:r>
            <a:r>
              <a:rPr lang="de-DE" sz="2800" dirty="0" smtClean="0"/>
              <a:t>Abwehr </a:t>
            </a:r>
            <a:r>
              <a:rPr lang="de-DE" sz="2800" dirty="0"/>
              <a:t>analog IPO 1</a:t>
            </a:r>
          </a:p>
          <a:p>
            <a:pPr>
              <a:lnSpc>
                <a:spcPct val="120000"/>
              </a:lnSpc>
            </a:pPr>
            <a:r>
              <a:rPr lang="de-DE" sz="2800" dirty="0" smtClean="0"/>
              <a:t>- Herantreten </a:t>
            </a:r>
            <a:r>
              <a:rPr lang="de-DE" sz="2800" dirty="0"/>
              <a:t>des HF, Anleinen oder Freifolge</a:t>
            </a:r>
          </a:p>
        </p:txBody>
      </p:sp>
    </p:spTree>
    <p:extLst>
      <p:ext uri="{BB962C8B-B14F-4D97-AF65-F5344CB8AC3E}">
        <p14:creationId xmlns:p14="http://schemas.microsoft.com/office/powerpoint/2010/main" val="21718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IGP 1</a:t>
            </a:r>
          </a:p>
        </p:txBody>
      </p:sp>
      <p:sp>
        <p:nvSpPr>
          <p:cNvPr id="3" name="Rechteck 2"/>
          <p:cNvSpPr/>
          <p:nvPr/>
        </p:nvSpPr>
        <p:spPr>
          <a:xfrm>
            <a:off x="107504" y="1582341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400" dirty="0" smtClean="0"/>
              <a:t>HL </a:t>
            </a:r>
            <a:r>
              <a:rPr lang="de-DE" sz="2400" dirty="0"/>
              <a:t>bleibt stehen, wo die vorangegangene Übung </a:t>
            </a:r>
            <a:r>
              <a:rPr lang="de-DE" sz="2400" dirty="0" smtClean="0"/>
              <a:t>beendet wurde.</a:t>
            </a:r>
          </a:p>
          <a:p>
            <a:pPr>
              <a:lnSpc>
                <a:spcPct val="110000"/>
              </a:lnSpc>
            </a:pPr>
            <a:endParaRPr lang="de-DE" sz="2400" dirty="0" smtClean="0"/>
          </a:p>
          <a:p>
            <a:pPr>
              <a:lnSpc>
                <a:spcPct val="110000"/>
              </a:lnSpc>
            </a:pPr>
            <a:r>
              <a:rPr lang="de-DE" sz="2400" dirty="0" smtClean="0"/>
              <a:t>-   HF </a:t>
            </a:r>
            <a:r>
              <a:rPr lang="de-DE" sz="2400" dirty="0"/>
              <a:t>geht ca 30 m in Lauerstellung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/>
              <a:t>- In </a:t>
            </a:r>
            <a:r>
              <a:rPr lang="de-DE" sz="2400" dirty="0"/>
              <a:t>GS ggf. ableinen</a:t>
            </a:r>
          </a:p>
          <a:p>
            <a:pPr lvl="1">
              <a:lnSpc>
                <a:spcPct val="110000"/>
              </a:lnSpc>
            </a:pPr>
            <a:r>
              <a:rPr lang="de-DE" sz="2400" dirty="0" smtClean="0"/>
              <a:t>- Auf </a:t>
            </a:r>
            <a:r>
              <a:rPr lang="de-DE" sz="2400" dirty="0"/>
              <a:t>LR-A Einsetzen des Hundes mit HZ</a:t>
            </a:r>
          </a:p>
          <a:p>
            <a:pPr marL="800100" lvl="1" indent="-342900">
              <a:lnSpc>
                <a:spcPct val="110000"/>
              </a:lnSpc>
              <a:buFontTx/>
              <a:buChar char="-"/>
            </a:pPr>
            <a:r>
              <a:rPr lang="de-DE" sz="2400" dirty="0" smtClean="0"/>
              <a:t>HF </a:t>
            </a:r>
            <a:r>
              <a:rPr lang="de-DE" sz="2400" dirty="0"/>
              <a:t>darf seinen Platz nicht </a:t>
            </a:r>
            <a:r>
              <a:rPr lang="de-DE" sz="2400" dirty="0" smtClean="0"/>
              <a:t>verlassen</a:t>
            </a:r>
          </a:p>
          <a:p>
            <a:pPr>
              <a:lnSpc>
                <a:spcPct val="110000"/>
              </a:lnSpc>
            </a:pPr>
            <a:r>
              <a:rPr lang="de-DE" sz="2400" dirty="0" smtClean="0"/>
              <a:t>-   Angriff</a:t>
            </a:r>
            <a:r>
              <a:rPr lang="de-DE" sz="2400" dirty="0"/>
              <a:t>, dann Anleinen oder Freifolge 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de-DE" sz="2400" dirty="0" smtClean="0"/>
              <a:t>Grundstellung </a:t>
            </a:r>
            <a:r>
              <a:rPr lang="de-DE" sz="2400" dirty="0"/>
              <a:t>+ Seitentransport  zum LR  </a:t>
            </a:r>
            <a:endParaRPr lang="de-DE" sz="2400" dirty="0" smtClean="0"/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de-DE" sz="2400" dirty="0"/>
          </a:p>
          <a:p>
            <a:pPr>
              <a:lnSpc>
                <a:spcPct val="110000"/>
              </a:lnSpc>
            </a:pPr>
            <a:r>
              <a:rPr lang="de-DE" sz="2400" b="1" dirty="0"/>
              <a:t>Der HF geht mit seinem angeleinten Hund auf LR-A. unter Kontrolle zum Besprechungsplatz.</a:t>
            </a:r>
          </a:p>
        </p:txBody>
      </p:sp>
    </p:spTree>
    <p:extLst>
      <p:ext uri="{BB962C8B-B14F-4D97-AF65-F5344CB8AC3E}">
        <p14:creationId xmlns:p14="http://schemas.microsoft.com/office/powerpoint/2010/main" val="19806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IGP </a:t>
            </a:r>
            <a:r>
              <a:rPr lang="de-DE" sz="3200" dirty="0" smtClean="0">
                <a:solidFill>
                  <a:schemeClr val="tx1"/>
                </a:solidFill>
              </a:rPr>
              <a:t>2   </a:t>
            </a:r>
            <a:r>
              <a:rPr lang="de-DE" sz="2800" dirty="0" smtClean="0">
                <a:solidFill>
                  <a:schemeClr val="tx1"/>
                </a:solidFill>
              </a:rPr>
              <a:t>Vergleich</a:t>
            </a:r>
            <a:r>
              <a:rPr lang="de-DE" sz="3200" dirty="0" smtClean="0">
                <a:solidFill>
                  <a:schemeClr val="tx1"/>
                </a:solidFill>
              </a:rPr>
              <a:t>   IPO 2</a:t>
            </a:r>
            <a:r>
              <a:rPr lang="de-DE" sz="3200" dirty="0"/>
              <a:t/>
            </a:r>
            <a:br>
              <a:rPr lang="de-DE" sz="3200" dirty="0"/>
            </a:br>
            <a:endParaRPr lang="de-DE" sz="3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31854"/>
              </p:ext>
            </p:extLst>
          </p:nvPr>
        </p:nvGraphicFramePr>
        <p:xfrm>
          <a:off x="323528" y="1397000"/>
          <a:ext cx="8568952" cy="44805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Revieren 4 Verstecke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Flucht, Angriff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Rücken - + Seitentransport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Abnahme Softstock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de-DE" sz="2400" dirty="0" smtClean="0"/>
                        <a:t>HL bleibt stehen, wo vorangegangene Übung beendet wurde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 HF entfernt sich ca 40 m 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 Angriff a. d. Hund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b="1" dirty="0" smtClean="0">
                          <a:solidFill>
                            <a:srgbClr val="000000"/>
                          </a:solidFill>
                        </a:rPr>
                        <a:t>-  Abwehr</a:t>
                      </a:r>
                    </a:p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 Revieren 4 Verstecke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 Flucht, Angriff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 Rückentransport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 Überfall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 Seitentransport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  HF geht in Lauerstellung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de-DE" sz="2400" dirty="0" smtClean="0">
                          <a:solidFill>
                            <a:srgbClr val="000000"/>
                          </a:solidFill>
                        </a:rPr>
                        <a:t>Angriff a. d. Hund</a:t>
                      </a:r>
                      <a:endParaRPr lang="de-DE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0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IGP </a:t>
            </a:r>
            <a:r>
              <a:rPr lang="de-DE" sz="3200" dirty="0" smtClean="0">
                <a:solidFill>
                  <a:schemeClr val="tx1"/>
                </a:solidFill>
              </a:rPr>
              <a:t>3   </a:t>
            </a:r>
            <a:r>
              <a:rPr lang="de-DE" sz="2800" dirty="0">
                <a:solidFill>
                  <a:schemeClr val="tx1"/>
                </a:solidFill>
              </a:rPr>
              <a:t>Vergleich</a:t>
            </a:r>
            <a:r>
              <a:rPr lang="de-DE" sz="3200" dirty="0">
                <a:solidFill>
                  <a:schemeClr val="tx1"/>
                </a:solidFill>
              </a:rPr>
              <a:t>   IPO </a:t>
            </a:r>
            <a:r>
              <a:rPr lang="de-DE" sz="3200" dirty="0" smtClean="0">
                <a:solidFill>
                  <a:schemeClr val="tx1"/>
                </a:solidFill>
              </a:rPr>
              <a:t>3</a:t>
            </a:r>
            <a:r>
              <a:rPr lang="de-DE" sz="3200" dirty="0"/>
              <a:t/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Rechteck 2"/>
          <p:cNvSpPr/>
          <p:nvPr/>
        </p:nvSpPr>
        <p:spPr>
          <a:xfrm>
            <a:off x="611560" y="2925786"/>
            <a:ext cx="8352928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6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-  Identisch</a:t>
            </a:r>
            <a:endParaRPr lang="de-DE" sz="3600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36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36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-  bei </a:t>
            </a:r>
            <a:r>
              <a:rPr lang="de-DE" sz="36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IGP 3 genauere Beschreibung </a:t>
            </a:r>
          </a:p>
        </p:txBody>
      </p:sp>
    </p:spTree>
    <p:extLst>
      <p:ext uri="{BB962C8B-B14F-4D97-AF65-F5344CB8AC3E}">
        <p14:creationId xmlns:p14="http://schemas.microsoft.com/office/powerpoint/2010/main" val="3429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de-DE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</a:t>
            </a: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eure Aufmerksamkeit</a:t>
            </a:r>
          </a:p>
          <a:p>
            <a:endParaRPr lang="de-DE" sz="28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5328592" cy="4176464"/>
          </a:xfrm>
        </p:spPr>
      </p:pic>
    </p:spTree>
    <p:extLst>
      <p:ext uri="{BB962C8B-B14F-4D97-AF65-F5344CB8AC3E}">
        <p14:creationId xmlns:p14="http://schemas.microsoft.com/office/powerpoint/2010/main" val="1056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286000" y="2011689"/>
            <a:ext cx="4572000" cy="4529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de-DE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Der LR kann nur das beurteilen, 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de-DE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was er im Verlauf der Abt. C visuell und akustisch erfasst.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FontTx/>
              <a:buNone/>
            </a:pPr>
            <a:endParaRPr lang="de-DE" sz="2400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algn="ctr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de-DE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Die Helferarbeit muss dem LR ein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de-DE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zweifelfreies</a:t>
            </a:r>
            <a:r>
              <a:rPr lang="de-DE" sz="2400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de-DE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Bild bieten. 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FontTx/>
              <a:buNone/>
            </a:pPr>
            <a:endParaRPr lang="de-DE" sz="2400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algn="ctr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de-DE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Die Helferarbeit hat einen entscheidenden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de-DE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Einfluss auf die Beurteilung.</a:t>
            </a:r>
            <a:endParaRPr lang="de-DE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21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4400" dirty="0">
                <a:solidFill>
                  <a:schemeClr val="tx1"/>
                </a:solidFill>
                <a:ea typeface="ＭＳ Ｐゴシック" pitchFamily="34" charset="-128"/>
              </a:rPr>
              <a:t>Prüfelemente Beurteilung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5536" y="465112"/>
            <a:ext cx="8352928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3" indent="-373063" defTabSz="995363">
              <a:lnSpc>
                <a:spcPct val="120000"/>
              </a:lnSpc>
              <a:buFontTx/>
              <a:buChar char="•"/>
            </a:pPr>
            <a:endParaRPr lang="de-DE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endParaRPr lang="de-DE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endParaRPr lang="de-DE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r>
              <a:rPr lang="de-DE" sz="2400" dirty="0" smtClean="0">
                <a:ea typeface="ＭＳ Ｐゴシック" pitchFamily="34" charset="-128"/>
              </a:rPr>
              <a:t>Nervenfestigkeit</a:t>
            </a:r>
            <a:r>
              <a:rPr lang="de-DE" sz="2400" dirty="0">
                <a:ea typeface="ＭＳ Ｐゴシック" pitchFamily="34" charset="-128"/>
              </a:rPr>
              <a:t>, Selbstsicherheit </a:t>
            </a:r>
            <a:endParaRPr lang="en-GB" sz="2400" dirty="0">
              <a:ea typeface="ＭＳ Ｐゴシック" pitchFamily="34" charset="-128"/>
            </a:endParaRP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r>
              <a:rPr lang="de-DE" sz="2400" dirty="0">
                <a:ea typeface="ＭＳ Ｐゴシック" pitchFamily="34" charset="-128"/>
              </a:rPr>
              <a:t>Triebverhalten </a:t>
            </a:r>
            <a:endParaRPr lang="en-GB" sz="2400" dirty="0">
              <a:ea typeface="ＭＳ Ｐゴシック" pitchFamily="34" charset="-128"/>
            </a:endParaRP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r>
              <a:rPr lang="de-DE" sz="2400" dirty="0">
                <a:ea typeface="ＭＳ Ｐゴシック" pitchFamily="34" charset="-128"/>
              </a:rPr>
              <a:t>Belastbarkeit  </a:t>
            </a:r>
            <a:endParaRPr lang="en-GB" sz="2400" dirty="0">
              <a:ea typeface="ＭＳ Ｐゴシック" pitchFamily="34" charset="-128"/>
            </a:endParaRP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r>
              <a:rPr lang="de-DE" sz="2400" dirty="0">
                <a:ea typeface="ＭＳ Ｐゴシック" pitchFamily="34" charset="-128"/>
              </a:rPr>
              <a:t>Dominanz  </a:t>
            </a:r>
            <a:endParaRPr lang="en-GB" sz="2400" dirty="0">
              <a:ea typeface="ＭＳ Ｐゴシック" pitchFamily="34" charset="-128"/>
            </a:endParaRP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r>
              <a:rPr lang="de-DE" sz="2400" dirty="0">
                <a:ea typeface="ＭＳ Ｐゴシック" pitchFamily="34" charset="-128"/>
              </a:rPr>
              <a:t>Natürliches, </a:t>
            </a:r>
            <a:r>
              <a:rPr lang="de-DE" sz="2400" i="1" dirty="0">
                <a:ea typeface="ＭＳ Ｐゴシック" pitchFamily="34" charset="-128"/>
              </a:rPr>
              <a:t>kontrolliertes</a:t>
            </a:r>
            <a:r>
              <a:rPr lang="de-DE" sz="2400" dirty="0">
                <a:ea typeface="ＭＳ Ｐゴシック" pitchFamily="34" charset="-128"/>
              </a:rPr>
              <a:t> Aggressionsverhalten </a:t>
            </a:r>
            <a:endParaRPr lang="en-GB" sz="2400" dirty="0">
              <a:ea typeface="ＭＳ Ｐゴシック" pitchFamily="34" charset="-128"/>
            </a:endParaRP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r>
              <a:rPr lang="de-DE" sz="2400" dirty="0">
                <a:ea typeface="ＭＳ Ｐゴシック" pitchFamily="34" charset="-128"/>
              </a:rPr>
              <a:t>Führigkeit </a:t>
            </a:r>
            <a:r>
              <a:rPr lang="en-GB" sz="2400" dirty="0">
                <a:ea typeface="ＭＳ Ｐゴシック" pitchFamily="34" charset="-128"/>
              </a:rPr>
              <a:t>   </a:t>
            </a:r>
            <a:r>
              <a:rPr lang="en-GB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400" dirty="0">
                <a:ea typeface="ＭＳ Ｐゴシック" pitchFamily="34" charset="-128"/>
              </a:rPr>
              <a:t>Zusammenspiel HF/Hund</a:t>
            </a:r>
          </a:p>
          <a:p>
            <a:pPr marL="830145" lvl="1" indent="-373063" defTabSz="995363">
              <a:lnSpc>
                <a:spcPct val="120000"/>
              </a:lnSpc>
              <a:buFontTx/>
              <a:buChar char="•"/>
            </a:pPr>
            <a:r>
              <a:rPr lang="de-DE" sz="2400" dirty="0">
                <a:ea typeface="ＭＳ Ｐゴシック" pitchFamily="34" charset="-128"/>
              </a:rPr>
              <a:t> Unterordnungsbereiche, HZ - Annahme</a:t>
            </a: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r>
              <a:rPr lang="de-DE" sz="2400" dirty="0">
                <a:ea typeface="ＭＳ Ｐゴシック" pitchFamily="34" charset="-128"/>
              </a:rPr>
              <a:t>Physische und psychische Verfassung der </a:t>
            </a:r>
            <a:r>
              <a:rPr lang="de-DE" sz="2400" dirty="0" smtClean="0">
                <a:ea typeface="ＭＳ Ｐゴシック" pitchFamily="34" charset="-128"/>
              </a:rPr>
              <a:t>Helfer</a:t>
            </a:r>
          </a:p>
          <a:p>
            <a:pPr>
              <a:lnSpc>
                <a:spcPct val="110000"/>
              </a:lnSpc>
            </a:pPr>
            <a:endParaRPr lang="de-DE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de-DE" sz="2400" b="1" dirty="0" smtClean="0">
                <a:solidFill>
                  <a:schemeClr val="bg1"/>
                </a:solidFill>
                <a:latin typeface="Arial"/>
                <a:cs typeface="Arial"/>
              </a:rPr>
              <a:t>Der </a:t>
            </a:r>
            <a:r>
              <a:rPr lang="de-DE" sz="2400" b="1" dirty="0">
                <a:solidFill>
                  <a:schemeClr val="bg1"/>
                </a:solidFill>
                <a:latin typeface="Arial"/>
                <a:cs typeface="Arial"/>
              </a:rPr>
              <a:t>Hund muss den Eindruck vermitteln,</a:t>
            </a:r>
          </a:p>
          <a:p>
            <a:pPr>
              <a:lnSpc>
                <a:spcPct val="110000"/>
              </a:lnSpc>
            </a:pPr>
            <a:r>
              <a:rPr lang="de-DE" sz="2400" b="1" dirty="0">
                <a:solidFill>
                  <a:schemeClr val="bg1"/>
                </a:solidFill>
                <a:latin typeface="Arial"/>
                <a:cs typeface="Arial"/>
              </a:rPr>
              <a:t>jederzeit selbstbewusst die</a:t>
            </a:r>
          </a:p>
          <a:p>
            <a:pPr>
              <a:lnSpc>
                <a:spcPct val="110000"/>
              </a:lnSpc>
            </a:pPr>
            <a:r>
              <a:rPr lang="de-DE" sz="2400" b="1" dirty="0">
                <a:solidFill>
                  <a:schemeClr val="bg1"/>
                </a:solidFill>
                <a:latin typeface="Arial"/>
                <a:cs typeface="Arial"/>
              </a:rPr>
              <a:t>Auseinandersetzung mit dem Helfer zu suchen.</a:t>
            </a:r>
          </a:p>
          <a:p>
            <a:pPr marL="373063" indent="-373063" defTabSz="995363">
              <a:lnSpc>
                <a:spcPct val="120000"/>
              </a:lnSpc>
              <a:buFontTx/>
              <a:buChar char="•"/>
            </a:pPr>
            <a:endParaRPr lang="de-DE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85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Griffverhalten</a:t>
            </a:r>
            <a:endParaRPr lang="de-DE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39411"/>
              </p:ext>
            </p:extLst>
          </p:nvPr>
        </p:nvGraphicFramePr>
        <p:xfrm>
          <a:off x="395536" y="1397000"/>
          <a:ext cx="8568952" cy="52303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/>
                        <a:t>gewünscht, akzeptabel</a:t>
                      </a:r>
                    </a:p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/>
                        <a:t>unerwünscht</a:t>
                      </a:r>
                    </a:p>
                    <a:p>
                      <a:pPr algn="ctr"/>
                      <a:endParaRPr lang="de-D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wirkungsvoll</a:t>
                      </a:r>
                    </a:p>
                    <a:p>
                      <a:r>
                        <a:rPr lang="de-DE" sz="2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fest + ruhig</a:t>
                      </a:r>
                    </a:p>
                    <a:p>
                      <a:r>
                        <a:rPr lang="de-DE" sz="2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 beständig + voll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de-DE" sz="2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nicht ganz voll, aber energisch+ ruhig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de-DE" sz="2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363537" algn="ctr">
                        <a:lnSpc>
                          <a:spcPct val="120000"/>
                        </a:lnSpc>
                        <a:tabLst>
                          <a:tab pos="590550" algn="l"/>
                        </a:tabLst>
                      </a:pPr>
                      <a:r>
                        <a:rPr lang="de-DE" sz="2400" b="0" dirty="0" smtClean="0">
                          <a:ln>
                            <a:noFill/>
                          </a:ln>
                          <a:latin typeface="Arial"/>
                          <a:cs typeface="Arial"/>
                        </a:rPr>
                        <a:t>Griffverbesserung in den Belastungsphasen</a:t>
                      </a:r>
                    </a:p>
                    <a:p>
                      <a:pPr marL="590550" indent="-227013" algn="ctr">
                        <a:lnSpc>
                          <a:spcPct val="120000"/>
                        </a:lnSpc>
                        <a:tabLst>
                          <a:tab pos="590550" algn="l"/>
                        </a:tabLst>
                      </a:pPr>
                      <a:r>
                        <a:rPr lang="de-DE" sz="2400" b="0" dirty="0" smtClean="0">
                          <a:ln>
                            <a:noFill/>
                          </a:ln>
                          <a:latin typeface="Arial"/>
                          <a:ea typeface="Wingdings"/>
                          <a:cs typeface="Arial"/>
                          <a:sym typeface="Wingdings"/>
                        </a:rPr>
                        <a:t></a:t>
                      </a:r>
                      <a:r>
                        <a:rPr lang="de-DE" sz="2400" b="0" dirty="0" smtClean="0">
                          <a:ln>
                            <a:noFill/>
                          </a:ln>
                          <a:latin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lang="de-DE" sz="2400" b="0" dirty="0" smtClean="0">
                          <a:ln>
                            <a:noFill/>
                          </a:ln>
                          <a:latin typeface="Arial"/>
                          <a:cs typeface="Arial"/>
                        </a:rPr>
                        <a:t>absolut positiv zu bewerten</a:t>
                      </a:r>
                      <a:endParaRPr lang="de-DE" sz="2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knapp + spitz</a:t>
                      </a:r>
                    </a:p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hektisch + unruhig</a:t>
                      </a:r>
                    </a:p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wenig energisch</a:t>
                      </a:r>
                    </a:p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unbeständig</a:t>
                      </a:r>
                    </a:p>
                    <a:p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6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19256" cy="875184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Griffverhalten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8003232" cy="648072"/>
          </a:xfrm>
        </p:spPr>
        <p:txBody>
          <a:bodyPr/>
          <a:lstStyle/>
          <a:p>
            <a:pPr algn="ctr"/>
            <a:r>
              <a:rPr lang="de-DE" sz="2800" b="1" dirty="0"/>
              <a:t>Wirkungsvoll ?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2551837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/>
              <a:t>- Ruhig </a:t>
            </a:r>
            <a:r>
              <a:rPr lang="de-DE" sz="2800" dirty="0"/>
              <a:t>und fest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- Widerstand </a:t>
            </a:r>
            <a:r>
              <a:rPr lang="de-DE" sz="2800" dirty="0"/>
              <a:t>gegen den </a:t>
            </a:r>
            <a:r>
              <a:rPr lang="de-DE" sz="2800" dirty="0" smtClean="0"/>
              <a:t>  Helfer</a:t>
            </a: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 smtClean="0"/>
              <a:t>- Eventuell </a:t>
            </a:r>
            <a:r>
              <a:rPr lang="de-DE" sz="2800" dirty="0"/>
              <a:t>kontern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- Dominanz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3232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  <a:t>Verteidigungsübungen</a:t>
            </a:r>
            <a:b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2700" dirty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In den Belastungsphasen hat sich der H. unbeeindruckt zu verhalten + während der gesamten V. einen vollen, energischen + beständigen Griff zu zeigen. </a:t>
            </a:r>
            <a:br>
              <a:rPr lang="de-DE" sz="2700" dirty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</a:br>
            <a:endParaRPr lang="de-DE" sz="27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795908993"/>
              </p:ext>
            </p:extLst>
          </p:nvPr>
        </p:nvGraphicFramePr>
        <p:xfrm>
          <a:off x="323528" y="2204864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116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1881</Words>
  <Application>Microsoft Office PowerPoint</Application>
  <PresentationFormat>Bildschirmpräsentation (4:3)</PresentationFormat>
  <Paragraphs>555</Paragraphs>
  <Slides>49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Ananke</vt:lpstr>
      <vt:lpstr>Die neue PO 2019 Uwe J. Geyer / Office WTWU abgestimmt LRO Uwe Krachudel</vt:lpstr>
      <vt:lpstr>PowerPoint-Präsentation</vt:lpstr>
      <vt:lpstr>           Abteilung C  Schutzdienst IGP</vt:lpstr>
      <vt:lpstr>PowerPoint-Präsentation</vt:lpstr>
      <vt:lpstr>PowerPoint-Präsentation</vt:lpstr>
      <vt:lpstr>Prüfelemente Beurteilung</vt:lpstr>
      <vt:lpstr>Griffverhalten</vt:lpstr>
      <vt:lpstr>Griffverhalten</vt:lpstr>
      <vt:lpstr> Verteidigungsübungen In den Belastungsphasen hat sich der H. unbeeindruckt zu verhalten + während der gesamten V. einen vollen, energischen + beständigen Griff zu zeigen.  </vt:lpstr>
      <vt:lpstr>Verteidigungsübungen </vt:lpstr>
      <vt:lpstr>Beurteilung der einzelnen Phasen</vt:lpstr>
      <vt:lpstr>Eröffnung, Ansatzgriff</vt:lpstr>
      <vt:lpstr>Belastung</vt:lpstr>
      <vt:lpstr>Übergangsphase</vt:lpstr>
      <vt:lpstr>Bewachung aufmerksam, selbstsicher mit hoher Dominanz </vt:lpstr>
      <vt:lpstr>PowerPoint-Präsentation</vt:lpstr>
      <vt:lpstr>PowerPoint-Präsentation</vt:lpstr>
      <vt:lpstr>                TSB Bewertung !!!    Kein Stockbelastungstest, nur Bedrohung !!! </vt:lpstr>
      <vt:lpstr>Stockbelastung</vt:lpstr>
      <vt:lpstr>Markierungen</vt:lpstr>
      <vt:lpstr>Bewertung Hundeverhalten</vt:lpstr>
      <vt:lpstr>                    1. HZ selbstständig, weitere auf LR A. max 2. Zusatz HZ Seitentransport, Hund fasst noch einmal ein weiteres HZ zur Kontrolle erlaubt </vt:lpstr>
      <vt:lpstr>Anmeldung beim LR </vt:lpstr>
      <vt:lpstr>Verstecke</vt:lpstr>
      <vt:lpstr>Revieren  HZ „Revier /Voran“, „hier + Name“</vt:lpstr>
      <vt:lpstr>Entwertung:       Revieren </vt:lpstr>
      <vt:lpstr>Stellen und Verbellen Getrennte Bewertung (10 + 5 P)      ca 20 sek </vt:lpstr>
      <vt:lpstr>PowerPoint-Präsentation</vt:lpstr>
      <vt:lpstr> Beenden Stellen + Verbellen  Abrufposition 5 Schritte vom HL entfernt  </vt:lpstr>
      <vt:lpstr>Anfang und Ende einer Verteidigungsübung  bestimmt immer der Leistungsrichter</vt:lpstr>
      <vt:lpstr>PowerPoint-Präsentation</vt:lpstr>
      <vt:lpstr>Verhinderung eines Fluchtversuches</vt:lpstr>
      <vt:lpstr>Verhinderung eines Fluchtversuches </vt:lpstr>
      <vt:lpstr>Abwehr eines Angriffs</vt:lpstr>
      <vt:lpstr>Beenden der Übung Abwehr </vt:lpstr>
      <vt:lpstr>Grundstellung, Transporte</vt:lpstr>
      <vt:lpstr>Rückentransport</vt:lpstr>
      <vt:lpstr>Änderung Rückentransport IGP 2</vt:lpstr>
      <vt:lpstr>Rückentransport</vt:lpstr>
      <vt:lpstr>Angriff auf den Hund aus der Bewegung </vt:lpstr>
      <vt:lpstr>Angriff auf den Hund a. d. Bewegung</vt:lpstr>
      <vt:lpstr>Angriff aus der Bewegung</vt:lpstr>
      <vt:lpstr>Entwaffnung, Abmeldung</vt:lpstr>
      <vt:lpstr>PowerPoint-Präsentation</vt:lpstr>
      <vt:lpstr>IGP 1</vt:lpstr>
      <vt:lpstr>IGP 1</vt:lpstr>
      <vt:lpstr>IGP 2   Vergleich   IPO 2 </vt:lpstr>
      <vt:lpstr>IGP 3   Vergleich   IPO 3 </vt:lpstr>
      <vt:lpstr>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PO 2019 Uwe J. Geyer / Office WTWU abgestimmt LRO Uwe Krachudel</dc:title>
  <dc:creator>Geyer</dc:creator>
  <cp:lastModifiedBy>Geyer</cp:lastModifiedBy>
  <cp:revision>36</cp:revision>
  <dcterms:created xsi:type="dcterms:W3CDTF">2019-01-11T15:49:15Z</dcterms:created>
  <dcterms:modified xsi:type="dcterms:W3CDTF">2019-01-14T15:57:25Z</dcterms:modified>
</cp:coreProperties>
</file>